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60" r:id="rId4"/>
    <p:sldId id="258" r:id="rId5"/>
    <p:sldId id="259"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0"/>
  </p:normalViewPr>
  <p:slideViewPr>
    <p:cSldViewPr snapToGrid="0" snapToObjects="1">
      <p:cViewPr>
        <p:scale>
          <a:sx n="101" d="100"/>
          <a:sy n="101" d="100"/>
        </p:scale>
        <p:origin x="100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6A8A5-CD62-DB43-BB79-7D558B07E864}" type="datetimeFigureOut">
              <a:rPr lang="en-US" smtClean="0"/>
              <a:t>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8EED8-8029-6D46-920F-7E4E7E652C97}" type="slidenum">
              <a:rPr lang="en-US" smtClean="0"/>
              <a:t>‹#›</a:t>
            </a:fld>
            <a:endParaRPr lang="en-US"/>
          </a:p>
        </p:txBody>
      </p:sp>
    </p:spTree>
    <p:extLst>
      <p:ext uri="{BB962C8B-B14F-4D97-AF65-F5344CB8AC3E}">
        <p14:creationId xmlns:p14="http://schemas.microsoft.com/office/powerpoint/2010/main" val="120968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8EED8-8029-6D46-920F-7E4E7E652C97}" type="slidenum">
              <a:rPr lang="en-US" smtClean="0"/>
              <a:t>1</a:t>
            </a:fld>
            <a:endParaRPr lang="en-US"/>
          </a:p>
        </p:txBody>
      </p:sp>
    </p:spTree>
    <p:extLst>
      <p:ext uri="{BB962C8B-B14F-4D97-AF65-F5344CB8AC3E}">
        <p14:creationId xmlns:p14="http://schemas.microsoft.com/office/powerpoint/2010/main" val="293430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F6CE-EDBA-F546-BC3A-60F1AFE65B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18E0945-E0C1-B94D-A243-03A675EB43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D6438A-A149-4C4E-AC9E-EACAA4AF5F9F}"/>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5" name="Footer Placeholder 4">
            <a:extLst>
              <a:ext uri="{FF2B5EF4-FFF2-40B4-BE49-F238E27FC236}">
                <a16:creationId xmlns:a16="http://schemas.microsoft.com/office/drawing/2014/main" id="{AB143DB7-5FEA-164D-87B2-DA5F12443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414D4-5239-9946-8106-E02B0AA6BF84}"/>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230352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ED272-89CE-3F4B-ACA1-5216170F1C7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0232F2-EC59-D145-8AD5-B1CA3A03B0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EDC673-3D6D-744B-A4C4-684E18C8441E}"/>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5" name="Footer Placeholder 4">
            <a:extLst>
              <a:ext uri="{FF2B5EF4-FFF2-40B4-BE49-F238E27FC236}">
                <a16:creationId xmlns:a16="http://schemas.microsoft.com/office/drawing/2014/main" id="{2F6BEDE2-5C6D-7346-8327-56C294736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D09DC-B084-D64A-9FC7-4C1FAE4CE843}"/>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425082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59ED6-0EB3-3A41-85AB-65982F1825F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066815-0438-174F-8009-8E10D58A01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F961F6-770B-DE4F-9756-4B0B28B172D6}"/>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5" name="Footer Placeholder 4">
            <a:extLst>
              <a:ext uri="{FF2B5EF4-FFF2-40B4-BE49-F238E27FC236}">
                <a16:creationId xmlns:a16="http://schemas.microsoft.com/office/drawing/2014/main" id="{9F5BA4CD-363C-704F-9137-E21498F0A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074A4-72E8-D844-AF6F-4AF964B1A2C7}"/>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386891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7A7A-8BEB-944E-9C5D-B8D8329B02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F13A6C-2DFE-BC45-AB19-48E91A59AA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F7C614-B00A-7E40-8E84-721A3802C4B6}"/>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5" name="Footer Placeholder 4">
            <a:extLst>
              <a:ext uri="{FF2B5EF4-FFF2-40B4-BE49-F238E27FC236}">
                <a16:creationId xmlns:a16="http://schemas.microsoft.com/office/drawing/2014/main" id="{CCDCC8E3-67AC-0E4C-9A9A-39E5BFDB9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EB1DE-5209-DA42-8AE1-7EAE826EEC8B}"/>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246985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B860-5BFE-7C46-852B-2F27DF8E31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449C5E-F01E-D045-A69C-84CFEE015B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6D05CD-490B-8D43-B80D-01145A415F3C}"/>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5" name="Footer Placeholder 4">
            <a:extLst>
              <a:ext uri="{FF2B5EF4-FFF2-40B4-BE49-F238E27FC236}">
                <a16:creationId xmlns:a16="http://schemas.microsoft.com/office/drawing/2014/main" id="{B55713C9-8D21-6F4D-AD8D-E289DB7B4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6CCFA-89C7-184B-9437-7FDC3C6381E9}"/>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404671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C0EF-DADE-A049-8B38-FE781A6A70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3CE0F8D-2192-7E45-A255-A8F3FC54A4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1C82835-187D-944B-88E3-5AF03775530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2764DF6-6B46-5F47-8176-93183ABA58AA}"/>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6" name="Footer Placeholder 5">
            <a:extLst>
              <a:ext uri="{FF2B5EF4-FFF2-40B4-BE49-F238E27FC236}">
                <a16:creationId xmlns:a16="http://schemas.microsoft.com/office/drawing/2014/main" id="{32EAFE47-EAA5-214B-B99B-2FBED8C1B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FEEC8-5CE7-0B41-958C-BBD75D888D77}"/>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3754820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8463-10EB-D74C-974F-EF8D6DF6589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F5FBA1-C83D-3C47-A8E4-DA18B5AF2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DC1847-FD74-FE45-890C-9691CF30186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FC0B821-5D7A-EA41-B3C1-59270E4D99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8239B0-8C16-2744-A4BA-4981F94EF1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8A6AD51-930F-9745-B60F-A54B1007FBFE}"/>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8" name="Footer Placeholder 7">
            <a:extLst>
              <a:ext uri="{FF2B5EF4-FFF2-40B4-BE49-F238E27FC236}">
                <a16:creationId xmlns:a16="http://schemas.microsoft.com/office/drawing/2014/main" id="{82AD50F8-B4C0-AD41-92BB-E6879A724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ACA219-A627-BC4E-A64C-1A0D9C45C177}"/>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27252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F5AA-E7BE-8944-AB7B-11E179398A6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23E7D4A-DE99-E84C-B528-E5257B12602A}"/>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4" name="Footer Placeholder 3">
            <a:extLst>
              <a:ext uri="{FF2B5EF4-FFF2-40B4-BE49-F238E27FC236}">
                <a16:creationId xmlns:a16="http://schemas.microsoft.com/office/drawing/2014/main" id="{5D7FD1DD-5855-EE47-9913-FCE8CD3158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FB4AA0-74F5-DD4F-A98E-050BDE07EF91}"/>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182103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D9FB9-6D54-2A48-BA77-AEE8E870633D}"/>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3" name="Footer Placeholder 2">
            <a:extLst>
              <a:ext uri="{FF2B5EF4-FFF2-40B4-BE49-F238E27FC236}">
                <a16:creationId xmlns:a16="http://schemas.microsoft.com/office/drawing/2014/main" id="{3981A958-65E6-0449-A347-331C41087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44A62B-435C-B64C-9D35-76DB32DA4D79}"/>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250762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B778-F0B0-004B-9E33-C2D126AEB7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62262F-05C7-8046-8BB9-8E82502A38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8217179-D68A-B844-9EA2-51E00BDC1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BF1E20-238F-ED48-808A-C97B891E9D6A}"/>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6" name="Footer Placeholder 5">
            <a:extLst>
              <a:ext uri="{FF2B5EF4-FFF2-40B4-BE49-F238E27FC236}">
                <a16:creationId xmlns:a16="http://schemas.microsoft.com/office/drawing/2014/main" id="{6D3E23DB-387B-B840-B407-378DEDE27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4A81C-5729-BC47-8648-C69A6C604E7A}"/>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2418963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3320A-FD7B-3D4E-A28B-9A4A1119BA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9DB2EE8-4879-D34E-9FC9-E9CF8CCAFB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E201AD-EB82-9846-8B7A-69CB895D9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D782BB-6035-D14E-A288-E4E15E5DE54F}"/>
              </a:ext>
            </a:extLst>
          </p:cNvPr>
          <p:cNvSpPr>
            <a:spLocks noGrp="1"/>
          </p:cNvSpPr>
          <p:nvPr>
            <p:ph type="dt" sz="half" idx="10"/>
          </p:nvPr>
        </p:nvSpPr>
        <p:spPr/>
        <p:txBody>
          <a:bodyPr/>
          <a:lstStyle/>
          <a:p>
            <a:fld id="{01522A77-C190-5F44-8E4F-652E798D210E}" type="datetimeFigureOut">
              <a:rPr lang="en-US" smtClean="0"/>
              <a:t>1/29/21</a:t>
            </a:fld>
            <a:endParaRPr lang="en-US"/>
          </a:p>
        </p:txBody>
      </p:sp>
      <p:sp>
        <p:nvSpPr>
          <p:cNvPr id="6" name="Footer Placeholder 5">
            <a:extLst>
              <a:ext uri="{FF2B5EF4-FFF2-40B4-BE49-F238E27FC236}">
                <a16:creationId xmlns:a16="http://schemas.microsoft.com/office/drawing/2014/main" id="{F70B1094-5ACD-F04B-9948-BBD0575AD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09113-0CF8-5E40-91C3-6A90C5AD3991}"/>
              </a:ext>
            </a:extLst>
          </p:cNvPr>
          <p:cNvSpPr>
            <a:spLocks noGrp="1"/>
          </p:cNvSpPr>
          <p:nvPr>
            <p:ph type="sldNum" sz="quarter" idx="12"/>
          </p:nvPr>
        </p:nvSpPr>
        <p:spPr/>
        <p:txBody>
          <a:bodyPr/>
          <a:lstStyle/>
          <a:p>
            <a:fld id="{DE601DE7-450A-2640-8811-70E4B67A8255}" type="slidenum">
              <a:rPr lang="en-US" smtClean="0"/>
              <a:t>‹#›</a:t>
            </a:fld>
            <a:endParaRPr lang="en-US"/>
          </a:p>
        </p:txBody>
      </p:sp>
    </p:spTree>
    <p:extLst>
      <p:ext uri="{BB962C8B-B14F-4D97-AF65-F5344CB8AC3E}">
        <p14:creationId xmlns:p14="http://schemas.microsoft.com/office/powerpoint/2010/main" val="298397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BB531-CFEE-8B4F-9AA2-7400CA70B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D1B30A-FE45-AB45-B535-DB8A4A79D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9E2B46-3DD7-8147-BEA2-DB83C65C59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22A77-C190-5F44-8E4F-652E798D210E}" type="datetimeFigureOut">
              <a:rPr lang="en-US" smtClean="0"/>
              <a:t>1/29/21</a:t>
            </a:fld>
            <a:endParaRPr lang="en-US"/>
          </a:p>
        </p:txBody>
      </p:sp>
      <p:sp>
        <p:nvSpPr>
          <p:cNvPr id="5" name="Footer Placeholder 4">
            <a:extLst>
              <a:ext uri="{FF2B5EF4-FFF2-40B4-BE49-F238E27FC236}">
                <a16:creationId xmlns:a16="http://schemas.microsoft.com/office/drawing/2014/main" id="{D17A4803-5DAD-E949-A01A-1A1D9B56BF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C113F7-8DE2-FC4F-BCC2-6D17A3023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01DE7-450A-2640-8811-70E4B67A8255}" type="slidenum">
              <a:rPr lang="en-US" smtClean="0"/>
              <a:t>‹#›</a:t>
            </a:fld>
            <a:endParaRPr lang="en-US"/>
          </a:p>
        </p:txBody>
      </p:sp>
    </p:spTree>
    <p:extLst>
      <p:ext uri="{BB962C8B-B14F-4D97-AF65-F5344CB8AC3E}">
        <p14:creationId xmlns:p14="http://schemas.microsoft.com/office/powerpoint/2010/main" val="3638768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1E5B-EC61-9940-AFC6-CCFB297484F8}"/>
              </a:ext>
            </a:extLst>
          </p:cNvPr>
          <p:cNvSpPr>
            <a:spLocks noGrp="1"/>
          </p:cNvSpPr>
          <p:nvPr>
            <p:ph type="ctrTitle"/>
          </p:nvPr>
        </p:nvSpPr>
        <p:spPr>
          <a:xfrm>
            <a:off x="707011" y="4502330"/>
            <a:ext cx="10765410" cy="1207269"/>
          </a:xfrm>
        </p:spPr>
        <p:txBody>
          <a:bodyPr>
            <a:normAutofit/>
          </a:bodyPr>
          <a:lstStyle/>
          <a:p>
            <a:r>
              <a:rPr lang="en-US" dirty="0"/>
              <a:t>Primark x Crisis Brand Strategy</a:t>
            </a:r>
          </a:p>
        </p:txBody>
      </p:sp>
      <p:sp>
        <p:nvSpPr>
          <p:cNvPr id="3" name="Subtitle 2">
            <a:extLst>
              <a:ext uri="{FF2B5EF4-FFF2-40B4-BE49-F238E27FC236}">
                <a16:creationId xmlns:a16="http://schemas.microsoft.com/office/drawing/2014/main" id="{B3F3D549-2CCB-7540-9C0A-7AB60A7EB064}"/>
              </a:ext>
            </a:extLst>
          </p:cNvPr>
          <p:cNvSpPr>
            <a:spLocks noGrp="1"/>
          </p:cNvSpPr>
          <p:nvPr>
            <p:ph type="subTitle" idx="1"/>
          </p:nvPr>
        </p:nvSpPr>
        <p:spPr>
          <a:xfrm>
            <a:off x="1376313" y="5665510"/>
            <a:ext cx="9426806" cy="719122"/>
          </a:xfrm>
        </p:spPr>
        <p:txBody>
          <a:bodyPr>
            <a:normAutofit/>
          </a:bodyPr>
          <a:lstStyle/>
          <a:p>
            <a:r>
              <a:rPr lang="en-US" dirty="0"/>
              <a:t>Ben Mullins</a:t>
            </a:r>
          </a:p>
        </p:txBody>
      </p:sp>
      <p:pic>
        <p:nvPicPr>
          <p:cNvPr id="1028" name="Picture 4" descr="An Update From Primark | Primark UK">
            <a:extLst>
              <a:ext uri="{FF2B5EF4-FFF2-40B4-BE49-F238E27FC236}">
                <a16:creationId xmlns:a16="http://schemas.microsoft.com/office/drawing/2014/main" id="{78FE6033-8E7B-A946-8827-1BEB0DD12D2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1734" y="1965864"/>
            <a:ext cx="5458816" cy="695999"/>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crisis-logo » Incremental Group">
            <a:extLst>
              <a:ext uri="{FF2B5EF4-FFF2-40B4-BE49-F238E27FC236}">
                <a16:creationId xmlns:a16="http://schemas.microsoft.com/office/drawing/2014/main" id="{65237053-AE03-8648-A70D-0FD3DE387CC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1450" y="1151137"/>
            <a:ext cx="5458813" cy="232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72723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Our plan to end rough sleeping – how H&amp;F is bucking a London-wide trend |  LBHF">
            <a:extLst>
              <a:ext uri="{FF2B5EF4-FFF2-40B4-BE49-F238E27FC236}">
                <a16:creationId xmlns:a16="http://schemas.microsoft.com/office/drawing/2014/main" id="{ECC44007-D152-0549-9DA9-DE4E86034A16}"/>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111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AE5753-94FF-5D42-9B41-54DA85935E52}"/>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The Idea Behind the Campaign</a:t>
            </a:r>
          </a:p>
        </p:txBody>
      </p:sp>
      <p:cxnSp>
        <p:nvCxnSpPr>
          <p:cNvPr id="73" name="Straight Connector 7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9D35BB-908C-954D-9E4A-DC3F80386399}"/>
              </a:ext>
            </a:extLst>
          </p:cNvPr>
          <p:cNvSpPr>
            <a:spLocks noGrp="1"/>
          </p:cNvSpPr>
          <p:nvPr>
            <p:ph idx="1"/>
          </p:nvPr>
        </p:nvSpPr>
        <p:spPr>
          <a:xfrm>
            <a:off x="5155379" y="1065862"/>
            <a:ext cx="5744685" cy="4726276"/>
          </a:xfrm>
        </p:spPr>
        <p:txBody>
          <a:bodyPr anchor="ctr">
            <a:normAutofit/>
          </a:bodyPr>
          <a:lstStyle/>
          <a:p>
            <a:r>
              <a:rPr lang="en-US" sz="2000">
                <a:solidFill>
                  <a:srgbClr val="FFFFFF"/>
                </a:solidFill>
              </a:rPr>
              <a:t>Primark is an easily accessible fashion brand with prices typically below most other fashion brands.</a:t>
            </a:r>
          </a:p>
          <a:p>
            <a:r>
              <a:rPr lang="en-US" sz="2000">
                <a:solidFill>
                  <a:srgbClr val="FFFFFF"/>
                </a:solidFill>
              </a:rPr>
              <a:t>As of December 2019, around </a:t>
            </a:r>
            <a:r>
              <a:rPr lang="en-GB" sz="2000">
                <a:solidFill>
                  <a:srgbClr val="FFFFFF"/>
                </a:solidFill>
              </a:rPr>
              <a:t>280,000 people were homeless in England. </a:t>
            </a:r>
          </a:p>
          <a:p>
            <a:r>
              <a:rPr lang="en-GB" sz="2000">
                <a:solidFill>
                  <a:srgbClr val="FFFFFF"/>
                </a:solidFill>
              </a:rPr>
              <a:t>The idea is that Primark, as a brand which is accessible to lower income families/ individuals, might be interested in providing support to a community in need of financial aid.</a:t>
            </a:r>
          </a:p>
          <a:p>
            <a:r>
              <a:rPr lang="en-GB" sz="2000">
                <a:solidFill>
                  <a:srgbClr val="FFFFFF"/>
                </a:solidFill>
              </a:rPr>
              <a:t>Crisis is a charity that works directly with homeless people to provide things such as food.</a:t>
            </a:r>
            <a:endParaRPr lang="en-US" sz="2000">
              <a:solidFill>
                <a:srgbClr val="FFFFFF"/>
              </a:solidFill>
            </a:endParaRPr>
          </a:p>
        </p:txBody>
      </p:sp>
    </p:spTree>
    <p:extLst>
      <p:ext uri="{BB962C8B-B14F-4D97-AF65-F5344CB8AC3E}">
        <p14:creationId xmlns:p14="http://schemas.microsoft.com/office/powerpoint/2010/main" val="114330505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310F-CCB8-B64D-A9B7-F43DCFFA01B9}"/>
              </a:ext>
            </a:extLst>
          </p:cNvPr>
          <p:cNvSpPr>
            <a:spLocks noGrp="1"/>
          </p:cNvSpPr>
          <p:nvPr>
            <p:ph type="title"/>
          </p:nvPr>
        </p:nvSpPr>
        <p:spPr/>
        <p:txBody>
          <a:bodyPr/>
          <a:lstStyle/>
          <a:p>
            <a:r>
              <a:rPr lang="en-US" dirty="0"/>
              <a:t>What Actions would this Campaign Take?</a:t>
            </a:r>
          </a:p>
        </p:txBody>
      </p:sp>
      <p:sp>
        <p:nvSpPr>
          <p:cNvPr id="3" name="Content Placeholder 2">
            <a:extLst>
              <a:ext uri="{FF2B5EF4-FFF2-40B4-BE49-F238E27FC236}">
                <a16:creationId xmlns:a16="http://schemas.microsoft.com/office/drawing/2014/main" id="{6D29D6A8-3727-0042-B517-41A02715EFD5}"/>
              </a:ext>
            </a:extLst>
          </p:cNvPr>
          <p:cNvSpPr>
            <a:spLocks noGrp="1"/>
          </p:cNvSpPr>
          <p:nvPr>
            <p:ph idx="1"/>
          </p:nvPr>
        </p:nvSpPr>
        <p:spPr/>
        <p:txBody>
          <a:bodyPr>
            <a:normAutofit fontScale="92500" lnSpcReduction="20000"/>
          </a:bodyPr>
          <a:lstStyle/>
          <a:p>
            <a:r>
              <a:rPr lang="en-US" dirty="0"/>
              <a:t>A new line of clothing, designed by volunteer artists (which we would reach out to) would be introduced in store.</a:t>
            </a:r>
          </a:p>
          <a:p>
            <a:r>
              <a:rPr lang="en-US" dirty="0"/>
              <a:t>On this line of clothing, it will be advertised VERY CLEARLY that 50% (or an alternate percentage agreed upon by Primark head office) will be given directly to Crisis homeless charity.</a:t>
            </a:r>
          </a:p>
          <a:p>
            <a:r>
              <a:rPr lang="en-US" dirty="0"/>
              <a:t>Additionally, the price for reusable bags from Primark would be split between Crisis and environment charities (which money for these already goes to in many cases).</a:t>
            </a:r>
          </a:p>
          <a:p>
            <a:r>
              <a:rPr lang="en-US" dirty="0"/>
              <a:t>Additionally, volunteering schemes will be offered to staff members at Primark (through Crisis).</a:t>
            </a:r>
          </a:p>
          <a:p>
            <a:r>
              <a:rPr lang="en-US" dirty="0"/>
              <a:t>Next, Primark would host events for customers where a certain percentage of profits would go to Crisis</a:t>
            </a:r>
          </a:p>
        </p:txBody>
      </p:sp>
    </p:spTree>
    <p:extLst>
      <p:ext uri="{BB962C8B-B14F-4D97-AF65-F5344CB8AC3E}">
        <p14:creationId xmlns:p14="http://schemas.microsoft.com/office/powerpoint/2010/main" val="214073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8817-4C5F-0A4E-A9E4-51C9C3DAA22C}"/>
              </a:ext>
            </a:extLst>
          </p:cNvPr>
          <p:cNvSpPr>
            <a:spLocks noGrp="1"/>
          </p:cNvSpPr>
          <p:nvPr>
            <p:ph type="title"/>
          </p:nvPr>
        </p:nvSpPr>
        <p:spPr/>
        <p:txBody>
          <a:bodyPr/>
          <a:lstStyle/>
          <a:p>
            <a:r>
              <a:rPr lang="en-US" dirty="0"/>
              <a:t>The Campaign Strategies</a:t>
            </a:r>
          </a:p>
        </p:txBody>
      </p:sp>
      <p:pic>
        <p:nvPicPr>
          <p:cNvPr id="7" name="Content Placeholder 6" descr="A picture containing text, sign, person, banner&#10;&#10;Description automatically generated">
            <a:extLst>
              <a:ext uri="{FF2B5EF4-FFF2-40B4-BE49-F238E27FC236}">
                <a16:creationId xmlns:a16="http://schemas.microsoft.com/office/drawing/2014/main" id="{0EC9E00D-35EF-BB4A-9577-476138527C60}"/>
              </a:ext>
            </a:extLst>
          </p:cNvPr>
          <p:cNvPicPr>
            <a:picLocks noGrp="1" noChangeAspect="1"/>
          </p:cNvPicPr>
          <p:nvPr>
            <p:ph idx="1"/>
          </p:nvPr>
        </p:nvPicPr>
        <p:blipFill>
          <a:blip r:embed="rId2"/>
          <a:stretch>
            <a:fillRect/>
          </a:stretch>
        </p:blipFill>
        <p:spPr>
          <a:xfrm>
            <a:off x="7715250" y="365125"/>
            <a:ext cx="4054841" cy="5735639"/>
          </a:xfrm>
        </p:spPr>
      </p:pic>
      <p:sp>
        <p:nvSpPr>
          <p:cNvPr id="9" name="TextBox 8">
            <a:extLst>
              <a:ext uri="{FF2B5EF4-FFF2-40B4-BE49-F238E27FC236}">
                <a16:creationId xmlns:a16="http://schemas.microsoft.com/office/drawing/2014/main" id="{F4A440E5-63E8-804D-8928-2C6C196804EA}"/>
              </a:ext>
            </a:extLst>
          </p:cNvPr>
          <p:cNvSpPr txBox="1"/>
          <p:nvPr/>
        </p:nvSpPr>
        <p:spPr>
          <a:xfrm>
            <a:off x="214313" y="1814513"/>
            <a:ext cx="7229475" cy="4678204"/>
          </a:xfrm>
          <a:prstGeom prst="rect">
            <a:avLst/>
          </a:prstGeom>
          <a:noFill/>
        </p:spPr>
        <p:txBody>
          <a:bodyPr wrap="square" rtlCol="0">
            <a:spAutoFit/>
          </a:bodyPr>
          <a:lstStyle/>
          <a:p>
            <a:r>
              <a:rPr lang="en-US" sz="2000" dirty="0"/>
              <a:t>This campaign could consist of multiple approaches such as:</a:t>
            </a:r>
          </a:p>
          <a:p>
            <a:pPr marL="285750" indent="-285750">
              <a:buFontTx/>
              <a:buChar char="-"/>
            </a:pPr>
            <a:r>
              <a:rPr lang="en-US" sz="2000" dirty="0"/>
              <a:t>Using Primark’s paper bags to write messages about how you can help the homeless/ statistics on homelessness in the UK to raise awareness in a subtle and non-intrusive way.</a:t>
            </a:r>
          </a:p>
          <a:p>
            <a:pPr marL="285750" indent="-285750">
              <a:buFontTx/>
              <a:buChar char="-"/>
            </a:pPr>
            <a:r>
              <a:rPr lang="en-US" sz="2000" dirty="0"/>
              <a:t>Using posters on the windows to Primark’s stores. Primark often doesn’t advertise outside of their own stores, and so this would align with pre-established promotional techniques used by the store.</a:t>
            </a:r>
          </a:p>
          <a:p>
            <a:pPr marL="285750" indent="-285750">
              <a:buFontTx/>
              <a:buChar char="-"/>
            </a:pPr>
            <a:r>
              <a:rPr lang="en-US" sz="2000" dirty="0"/>
              <a:t>Alternatively, the fact that Primark don’t publicly advertise themselves often could create publicity as they are ‘breaking the norm’ specifically to counter homelessness.  One way this could be achieved is by moving posters to other areas such as hiring billboards, using community bulletin boards, or other areas around populated towns.</a:t>
            </a:r>
          </a:p>
          <a:p>
            <a:pPr marL="285750" indent="-285750">
              <a:buFontTx/>
              <a:buChar char="-"/>
            </a:pPr>
            <a:endParaRPr lang="en-US" dirty="0"/>
          </a:p>
        </p:txBody>
      </p:sp>
      <p:sp>
        <p:nvSpPr>
          <p:cNvPr id="10" name="TextBox 9">
            <a:extLst>
              <a:ext uri="{FF2B5EF4-FFF2-40B4-BE49-F238E27FC236}">
                <a16:creationId xmlns:a16="http://schemas.microsoft.com/office/drawing/2014/main" id="{5A4DA098-87CB-BE42-ACC9-A0EF749CB216}"/>
              </a:ext>
            </a:extLst>
          </p:cNvPr>
          <p:cNvSpPr txBox="1"/>
          <p:nvPr/>
        </p:nvSpPr>
        <p:spPr>
          <a:xfrm>
            <a:off x="8290990" y="6123385"/>
            <a:ext cx="2903359" cy="369332"/>
          </a:xfrm>
          <a:prstGeom prst="rect">
            <a:avLst/>
          </a:prstGeom>
          <a:noFill/>
        </p:spPr>
        <p:txBody>
          <a:bodyPr wrap="none" rtlCol="0">
            <a:spAutoFit/>
          </a:bodyPr>
          <a:lstStyle/>
          <a:p>
            <a:r>
              <a:rPr lang="en-US" dirty="0"/>
              <a:t>A mockup of a poster design.</a:t>
            </a:r>
          </a:p>
        </p:txBody>
      </p:sp>
    </p:spTree>
    <p:extLst>
      <p:ext uri="{BB962C8B-B14F-4D97-AF65-F5344CB8AC3E}">
        <p14:creationId xmlns:p14="http://schemas.microsoft.com/office/powerpoint/2010/main" val="136032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Online Advertising: Learn About Advertising Online">
            <a:extLst>
              <a:ext uri="{FF2B5EF4-FFF2-40B4-BE49-F238E27FC236}">
                <a16:creationId xmlns:a16="http://schemas.microsoft.com/office/drawing/2014/main" id="{37076D23-B798-2245-8089-7AE6A3A08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74" r="-2" b="23311"/>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5DC3B1-80B0-2A49-B82D-FA941A1A1011}"/>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a:solidFill>
                  <a:schemeClr val="bg1"/>
                </a:solidFill>
              </a:rPr>
              <a:t>Online Strategy</a:t>
            </a:r>
          </a:p>
        </p:txBody>
      </p:sp>
      <p:cxnSp>
        <p:nvCxnSpPr>
          <p:cNvPr id="75" name="Straight Connector 7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92EC6DC-604A-2E4F-8393-B3EBBF4F110F}"/>
              </a:ext>
            </a:extLst>
          </p:cNvPr>
          <p:cNvSpPr txBox="1"/>
          <p:nvPr/>
        </p:nvSpPr>
        <p:spPr>
          <a:xfrm>
            <a:off x="4379976" y="5009083"/>
            <a:ext cx="6976872" cy="1345997"/>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100">
                <a:solidFill>
                  <a:schemeClr val="bg1"/>
                </a:solidFill>
              </a:rPr>
              <a:t>Both Primark and Crisis have websites which could display electronic versions of posters used in this campaign.</a:t>
            </a:r>
          </a:p>
          <a:p>
            <a:pPr marL="285750" indent="-228600">
              <a:lnSpc>
                <a:spcPct val="90000"/>
              </a:lnSpc>
              <a:spcAft>
                <a:spcPts val="600"/>
              </a:spcAft>
              <a:buFont typeface="Arial" panose="020B0604020202020204" pitchFamily="34" charset="0"/>
              <a:buChar char="•"/>
            </a:pPr>
            <a:r>
              <a:rPr lang="en-US" sz="1100">
                <a:solidFill>
                  <a:schemeClr val="bg1"/>
                </a:solidFill>
              </a:rPr>
              <a:t>Additionally, Primark has social media accounts (such as on Twitter) which could be utilized in order to share this campaign to an online audience. </a:t>
            </a:r>
          </a:p>
          <a:p>
            <a:pPr marL="285750" indent="-228600">
              <a:lnSpc>
                <a:spcPct val="90000"/>
              </a:lnSpc>
              <a:spcAft>
                <a:spcPts val="600"/>
              </a:spcAft>
              <a:buFont typeface="Arial" panose="020B0604020202020204" pitchFamily="34" charset="0"/>
              <a:buChar char="•"/>
            </a:pPr>
            <a:r>
              <a:rPr lang="en-US" sz="1100">
                <a:solidFill>
                  <a:schemeClr val="bg1"/>
                </a:solidFill>
              </a:rPr>
              <a:t>The pinned tweet feature on Twitter could be used to prioritize this campaign above the rest of Primark’s recent tweets, thus making it something that followers ALWAYS see when they look at Primark’s twitter account.</a:t>
            </a:r>
          </a:p>
        </p:txBody>
      </p:sp>
    </p:spTree>
    <p:extLst>
      <p:ext uri="{BB962C8B-B14F-4D97-AF65-F5344CB8AC3E}">
        <p14:creationId xmlns:p14="http://schemas.microsoft.com/office/powerpoint/2010/main" val="1681899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B9E2-3DD8-D541-8D43-FF4FEA3D74FD}"/>
              </a:ext>
            </a:extLst>
          </p:cNvPr>
          <p:cNvSpPr>
            <a:spLocks noGrp="1"/>
          </p:cNvSpPr>
          <p:nvPr>
            <p:ph type="title"/>
          </p:nvPr>
        </p:nvSpPr>
        <p:spPr/>
        <p:txBody>
          <a:bodyPr/>
          <a:lstStyle/>
          <a:p>
            <a:r>
              <a:rPr lang="en-US" dirty="0"/>
              <a:t>How this benefits everyone involved:</a:t>
            </a:r>
          </a:p>
        </p:txBody>
      </p:sp>
      <p:sp>
        <p:nvSpPr>
          <p:cNvPr id="3" name="Text Placeholder 2">
            <a:extLst>
              <a:ext uri="{FF2B5EF4-FFF2-40B4-BE49-F238E27FC236}">
                <a16:creationId xmlns:a16="http://schemas.microsoft.com/office/drawing/2014/main" id="{6A9AB9C5-13D3-7D42-ABC5-AD8FA5C107A9}"/>
              </a:ext>
            </a:extLst>
          </p:cNvPr>
          <p:cNvSpPr>
            <a:spLocks noGrp="1"/>
          </p:cNvSpPr>
          <p:nvPr>
            <p:ph type="body" idx="1"/>
          </p:nvPr>
        </p:nvSpPr>
        <p:spPr/>
        <p:txBody>
          <a:bodyPr/>
          <a:lstStyle/>
          <a:p>
            <a:r>
              <a:rPr lang="en-US" dirty="0"/>
              <a:t>Primark</a:t>
            </a:r>
          </a:p>
        </p:txBody>
      </p:sp>
      <p:sp>
        <p:nvSpPr>
          <p:cNvPr id="4" name="Content Placeholder 3">
            <a:extLst>
              <a:ext uri="{FF2B5EF4-FFF2-40B4-BE49-F238E27FC236}">
                <a16:creationId xmlns:a16="http://schemas.microsoft.com/office/drawing/2014/main" id="{1E08CCB1-10FA-F245-9169-7BE94D66400E}"/>
              </a:ext>
            </a:extLst>
          </p:cNvPr>
          <p:cNvSpPr>
            <a:spLocks noGrp="1"/>
          </p:cNvSpPr>
          <p:nvPr>
            <p:ph sz="half" idx="2"/>
          </p:nvPr>
        </p:nvSpPr>
        <p:spPr/>
        <p:txBody>
          <a:bodyPr>
            <a:normAutofit lnSpcReduction="10000"/>
          </a:bodyPr>
          <a:lstStyle/>
          <a:p>
            <a:r>
              <a:rPr lang="en-US" sz="2400" dirty="0"/>
              <a:t>Good publicity for caring about a relevant social issue.</a:t>
            </a:r>
          </a:p>
          <a:p>
            <a:r>
              <a:rPr lang="en-US" sz="2400" dirty="0"/>
              <a:t>Potential extra revenue.</a:t>
            </a:r>
          </a:p>
          <a:p>
            <a:r>
              <a:rPr lang="en-US" sz="2400" dirty="0"/>
              <a:t>The opportunity to create a brand image which in turn would create brand loyalty and trust with customers.</a:t>
            </a:r>
          </a:p>
          <a:p>
            <a:r>
              <a:rPr lang="en-US" sz="2400" dirty="0"/>
              <a:t>A chance to engage with lower income groups (a key group in Primark’s market).</a:t>
            </a:r>
          </a:p>
          <a:p>
            <a:endParaRPr lang="en-US" sz="2400" dirty="0"/>
          </a:p>
        </p:txBody>
      </p:sp>
      <p:sp>
        <p:nvSpPr>
          <p:cNvPr id="5" name="Text Placeholder 4">
            <a:extLst>
              <a:ext uri="{FF2B5EF4-FFF2-40B4-BE49-F238E27FC236}">
                <a16:creationId xmlns:a16="http://schemas.microsoft.com/office/drawing/2014/main" id="{A2308C96-F01A-FF44-BF1A-344310FA43B2}"/>
              </a:ext>
            </a:extLst>
          </p:cNvPr>
          <p:cNvSpPr>
            <a:spLocks noGrp="1"/>
          </p:cNvSpPr>
          <p:nvPr>
            <p:ph type="body" sz="quarter" idx="3"/>
          </p:nvPr>
        </p:nvSpPr>
        <p:spPr/>
        <p:txBody>
          <a:bodyPr/>
          <a:lstStyle/>
          <a:p>
            <a:r>
              <a:rPr lang="en-US" dirty="0"/>
              <a:t>Crisis</a:t>
            </a:r>
          </a:p>
        </p:txBody>
      </p:sp>
      <p:sp>
        <p:nvSpPr>
          <p:cNvPr id="6" name="Content Placeholder 5">
            <a:extLst>
              <a:ext uri="{FF2B5EF4-FFF2-40B4-BE49-F238E27FC236}">
                <a16:creationId xmlns:a16="http://schemas.microsoft.com/office/drawing/2014/main" id="{ACB27B37-120B-9647-B364-C1BD11E9F094}"/>
              </a:ext>
            </a:extLst>
          </p:cNvPr>
          <p:cNvSpPr>
            <a:spLocks noGrp="1"/>
          </p:cNvSpPr>
          <p:nvPr>
            <p:ph sz="quarter" idx="4"/>
          </p:nvPr>
        </p:nvSpPr>
        <p:spPr/>
        <p:txBody>
          <a:bodyPr>
            <a:normAutofit lnSpcReduction="10000"/>
          </a:bodyPr>
          <a:lstStyle/>
          <a:p>
            <a:r>
              <a:rPr lang="en-US" dirty="0"/>
              <a:t>Extra publicity for Crisis’ goals via a large company.</a:t>
            </a:r>
          </a:p>
          <a:p>
            <a:r>
              <a:rPr lang="en-US" dirty="0"/>
              <a:t>Revenue for the charity to use for their goals.</a:t>
            </a:r>
          </a:p>
          <a:p>
            <a:r>
              <a:rPr lang="en-US" dirty="0"/>
              <a:t>Overall brings the charity another step closer to achieving their goals with funding for homeless people.</a:t>
            </a:r>
          </a:p>
        </p:txBody>
      </p:sp>
    </p:spTree>
    <p:extLst>
      <p:ext uri="{BB962C8B-B14F-4D97-AF65-F5344CB8AC3E}">
        <p14:creationId xmlns:p14="http://schemas.microsoft.com/office/powerpoint/2010/main" val="1151816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544</Words>
  <Application>Microsoft Macintosh PowerPoint</Application>
  <PresentationFormat>Widescreen</PresentationFormat>
  <Paragraphs>34</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Primark x Crisis Brand Strategy</vt:lpstr>
      <vt:lpstr>The Idea Behind the Campaign</vt:lpstr>
      <vt:lpstr>What Actions would this Campaign Take?</vt:lpstr>
      <vt:lpstr>The Campaign Strategies</vt:lpstr>
      <vt:lpstr>Online Strategy</vt:lpstr>
      <vt:lpstr>How this benefits everyone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Primark x Crisis Brand Strategy</dc:title>
  <dc:creator>Benjamin Mullins</dc:creator>
  <cp:lastModifiedBy>Benjamin Mullins</cp:lastModifiedBy>
  <cp:revision>5</cp:revision>
  <dcterms:created xsi:type="dcterms:W3CDTF">2021-01-29T15:54:15Z</dcterms:created>
  <dcterms:modified xsi:type="dcterms:W3CDTF">2021-01-29T17:23:24Z</dcterms:modified>
</cp:coreProperties>
</file>