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6"/>
  </p:notes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996D0-EC22-D540-9F2E-CDD70F884A4A}" type="datetimeFigureOut">
              <a:rPr lang="en-US" smtClean="0"/>
              <a:t>3/14/20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7ACEF-2343-154E-97D3-5446FD19B8E0}" type="slidenum">
              <a:rPr lang="en-US" smtClean="0"/>
              <a:t>‹#›</a:t>
            </a:fld>
            <a:endParaRPr lang="en-US"/>
          </a:p>
        </p:txBody>
      </p:sp>
    </p:spTree>
    <p:extLst>
      <p:ext uri="{BB962C8B-B14F-4D97-AF65-F5344CB8AC3E}">
        <p14:creationId xmlns:p14="http://schemas.microsoft.com/office/powerpoint/2010/main" val="219834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7ACEF-2343-154E-97D3-5446FD19B8E0}" type="slidenum">
              <a:rPr lang="en-US" smtClean="0"/>
              <a:t>4</a:t>
            </a:fld>
            <a:endParaRPr lang="en-US"/>
          </a:p>
        </p:txBody>
      </p:sp>
    </p:spTree>
    <p:extLst>
      <p:ext uri="{BB962C8B-B14F-4D97-AF65-F5344CB8AC3E}">
        <p14:creationId xmlns:p14="http://schemas.microsoft.com/office/powerpoint/2010/main" val="13358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7ACEF-2343-154E-97D3-5446FD19B8E0}" type="slidenum">
              <a:rPr lang="en-US" smtClean="0"/>
              <a:t>8</a:t>
            </a:fld>
            <a:endParaRPr lang="en-US"/>
          </a:p>
        </p:txBody>
      </p:sp>
    </p:spTree>
    <p:extLst>
      <p:ext uri="{BB962C8B-B14F-4D97-AF65-F5344CB8AC3E}">
        <p14:creationId xmlns:p14="http://schemas.microsoft.com/office/powerpoint/2010/main" val="182984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3FB9504-72CF-6645-AAEF-89CF77E0A669}"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40921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FB9504-72CF-6645-AAEF-89CF77E0A669}"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43435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FB9504-72CF-6645-AAEF-89CF77E0A669}"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25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3FB9504-72CF-6645-AAEF-89CF77E0A669}" type="datetimeFigureOut">
              <a:rPr lang="en-US" smtClean="0"/>
              <a:t>3/14/20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118805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FB9504-72CF-6645-AAEF-89CF77E0A669}"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287791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73FB9504-72CF-6645-AAEF-89CF77E0A669}" type="datetimeFigureOut">
              <a:rPr lang="en-US" smtClean="0"/>
              <a:t>3/14/20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115174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73FB9504-72CF-6645-AAEF-89CF77E0A669}" type="datetimeFigureOut">
              <a:rPr lang="en-US" smtClean="0"/>
              <a:t>3/14/20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A0C39-5528-0047-BAC6-8F9305D57952}"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20703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3FB9504-72CF-6645-AAEF-89CF77E0A669}" type="datetimeFigureOut">
              <a:rPr lang="en-US" smtClean="0"/>
              <a:t>3/14/20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261438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B9504-72CF-6645-AAEF-89CF77E0A669}" type="datetimeFigureOut">
              <a:rPr lang="en-US" smtClean="0"/>
              <a:t>3/14/20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337501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73FB9504-72CF-6645-AAEF-89CF77E0A669}" type="datetimeFigureOut">
              <a:rPr lang="en-US" smtClean="0"/>
              <a:t>3/14/20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184430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3FB9504-72CF-6645-AAEF-89CF77E0A669}" type="datetimeFigureOut">
              <a:rPr lang="en-US" smtClean="0"/>
              <a:t>3/14/20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E82A0C39-5528-0047-BAC6-8F9305D57952}" type="slidenum">
              <a:rPr lang="en-US" smtClean="0"/>
              <a:t>‹#›</a:t>
            </a:fld>
            <a:endParaRPr lang="en-US"/>
          </a:p>
        </p:txBody>
      </p:sp>
    </p:spTree>
    <p:extLst>
      <p:ext uri="{BB962C8B-B14F-4D97-AF65-F5344CB8AC3E}">
        <p14:creationId xmlns:p14="http://schemas.microsoft.com/office/powerpoint/2010/main" val="352556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3FB9504-72CF-6645-AAEF-89CF77E0A669}" type="datetimeFigureOut">
              <a:rPr lang="en-US" smtClean="0"/>
              <a:t>3/14/20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82A0C39-5528-0047-BAC6-8F9305D57952}" type="slidenum">
              <a:rPr lang="en-US" smtClean="0"/>
              <a:t>‹#›</a:t>
            </a:fld>
            <a:endParaRPr lang="en-US"/>
          </a:p>
        </p:txBody>
      </p:sp>
    </p:spTree>
    <p:extLst>
      <p:ext uri="{BB962C8B-B14F-4D97-AF65-F5344CB8AC3E}">
        <p14:creationId xmlns:p14="http://schemas.microsoft.com/office/powerpoint/2010/main" val="104929629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BB2F-EF58-A14D-8DC0-11A2552AA2FB}"/>
              </a:ext>
            </a:extLst>
          </p:cNvPr>
          <p:cNvSpPr>
            <a:spLocks noGrp="1"/>
          </p:cNvSpPr>
          <p:nvPr>
            <p:ph type="ctrTitle"/>
          </p:nvPr>
        </p:nvSpPr>
        <p:spPr>
          <a:xfrm>
            <a:off x="965198" y="2490283"/>
            <a:ext cx="5602383" cy="1877437"/>
          </a:xfrm>
        </p:spPr>
        <p:txBody>
          <a:bodyPr>
            <a:normAutofit/>
          </a:bodyPr>
          <a:lstStyle/>
          <a:p>
            <a:r>
              <a:rPr lang="en-US" sz="3200"/>
              <a:t>‘Wisdom system’ band design project information</a:t>
            </a:r>
          </a:p>
        </p:txBody>
      </p:sp>
      <p:sp>
        <p:nvSpPr>
          <p:cNvPr id="8" name="Rectangle 7">
            <a:extLst>
              <a:ext uri="{FF2B5EF4-FFF2-40B4-BE49-F238E27FC236}">
                <a16:creationId xmlns:a16="http://schemas.microsoft.com/office/drawing/2014/main" id="{165040EF-32B8-46F3-823C-6BA3A49A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91E43D4-1A4C-7B4B-826E-6C87588158AB}"/>
              </a:ext>
            </a:extLst>
          </p:cNvPr>
          <p:cNvSpPr>
            <a:spLocks noGrp="1"/>
          </p:cNvSpPr>
          <p:nvPr>
            <p:ph type="subTitle" idx="1"/>
          </p:nvPr>
        </p:nvSpPr>
        <p:spPr>
          <a:xfrm>
            <a:off x="8129873" y="2173266"/>
            <a:ext cx="3657119" cy="2511468"/>
          </a:xfrm>
        </p:spPr>
        <p:txBody>
          <a:bodyPr anchor="ctr">
            <a:normAutofit/>
          </a:bodyPr>
          <a:lstStyle/>
          <a:p>
            <a:r>
              <a:rPr lang="en-US">
                <a:solidFill>
                  <a:schemeClr val="bg1">
                    <a:lumMod val="75000"/>
                    <a:lumOff val="25000"/>
                  </a:schemeClr>
                </a:solidFill>
              </a:rPr>
              <a:t>Project Produced by Benjamin Mullins</a:t>
            </a:r>
          </a:p>
          <a:p>
            <a:r>
              <a:rPr lang="en-US">
                <a:solidFill>
                  <a:schemeClr val="bg1">
                    <a:lumMod val="75000"/>
                    <a:lumOff val="25000"/>
                  </a:schemeClr>
                </a:solidFill>
              </a:rPr>
              <a:t>Website: http://benmullins.coventry.domains</a:t>
            </a:r>
          </a:p>
          <a:p>
            <a:r>
              <a:rPr lang="en-US">
                <a:solidFill>
                  <a:schemeClr val="bg1">
                    <a:lumMod val="75000"/>
                    <a:lumOff val="25000"/>
                  </a:schemeClr>
                </a:solidFill>
              </a:rPr>
              <a:t>Twitter: @benmullinsmedia</a:t>
            </a:r>
          </a:p>
        </p:txBody>
      </p:sp>
    </p:spTree>
    <p:extLst>
      <p:ext uri="{BB962C8B-B14F-4D97-AF65-F5344CB8AC3E}">
        <p14:creationId xmlns:p14="http://schemas.microsoft.com/office/powerpoint/2010/main" val="134967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1E2A-AA31-D744-980F-844C994D8F46}"/>
              </a:ext>
            </a:extLst>
          </p:cNvPr>
          <p:cNvSpPr>
            <a:spLocks noGrp="1"/>
          </p:cNvSpPr>
          <p:nvPr>
            <p:ph type="title"/>
          </p:nvPr>
        </p:nvSpPr>
        <p:spPr>
          <a:xfrm>
            <a:off x="769620" y="349714"/>
            <a:ext cx="4486656" cy="1141497"/>
          </a:xfrm>
        </p:spPr>
        <p:txBody>
          <a:bodyPr/>
          <a:lstStyle/>
          <a:p>
            <a:r>
              <a:rPr lang="en-US" dirty="0"/>
              <a:t>Design 3</a:t>
            </a:r>
          </a:p>
        </p:txBody>
      </p:sp>
      <p:pic>
        <p:nvPicPr>
          <p:cNvPr id="6" name="Content Placeholder 5" descr="A picture containing player, umbrella, ball, holding&#10;&#10;Description automatically generated">
            <a:extLst>
              <a:ext uri="{FF2B5EF4-FFF2-40B4-BE49-F238E27FC236}">
                <a16:creationId xmlns:a16="http://schemas.microsoft.com/office/drawing/2014/main" id="{8A33E2E0-152F-8A43-B32F-3C4E34055CA6}"/>
              </a:ext>
            </a:extLst>
          </p:cNvPr>
          <p:cNvPicPr>
            <a:picLocks noGrp="1" noChangeAspect="1"/>
          </p:cNvPicPr>
          <p:nvPr>
            <p:ph idx="1"/>
          </p:nvPr>
        </p:nvPicPr>
        <p:blipFill>
          <a:blip r:embed="rId2"/>
          <a:stretch>
            <a:fillRect/>
          </a:stretch>
        </p:blipFill>
        <p:spPr>
          <a:xfrm>
            <a:off x="6900674" y="1077834"/>
            <a:ext cx="4486654" cy="4666120"/>
          </a:xfrm>
        </p:spPr>
      </p:pic>
      <p:sp>
        <p:nvSpPr>
          <p:cNvPr id="4" name="Text Placeholder 3">
            <a:extLst>
              <a:ext uri="{FF2B5EF4-FFF2-40B4-BE49-F238E27FC236}">
                <a16:creationId xmlns:a16="http://schemas.microsoft.com/office/drawing/2014/main" id="{4D2B66B4-801B-504D-8767-E507A19F58A8}"/>
              </a:ext>
            </a:extLst>
          </p:cNvPr>
          <p:cNvSpPr>
            <a:spLocks noGrp="1"/>
          </p:cNvSpPr>
          <p:nvPr>
            <p:ph type="body" sz="half" idx="2"/>
          </p:nvPr>
        </p:nvSpPr>
        <p:spPr>
          <a:xfrm>
            <a:off x="769620" y="1829683"/>
            <a:ext cx="4140708" cy="4666120"/>
          </a:xfrm>
        </p:spPr>
        <p:txBody>
          <a:bodyPr>
            <a:normAutofit/>
          </a:bodyPr>
          <a:lstStyle/>
          <a:p>
            <a:pPr algn="l"/>
            <a:r>
              <a:rPr lang="en-US" sz="1800" dirty="0"/>
              <a:t>Font: China Rocks Font</a:t>
            </a:r>
          </a:p>
          <a:p>
            <a:pPr algn="l"/>
            <a:r>
              <a:rPr lang="en-US" sz="1800" dirty="0"/>
              <a:t>Colours: Colours 3 and 4</a:t>
            </a:r>
          </a:p>
          <a:p>
            <a:pPr algn="l"/>
            <a:r>
              <a:rPr lang="en-US" sz="1800" dirty="0"/>
              <a:t>Resources: Figure 1 (pixabay.com stock image)</a:t>
            </a:r>
          </a:p>
          <a:p>
            <a:pPr algn="l"/>
            <a:r>
              <a:rPr lang="en-US" sz="1800" dirty="0"/>
              <a:t>Idea: This design is based upon the band’s pro-democratic stance with the inclusion of a riot police officer intended to make an audience question police states and power roles in society. The riot police officer has been blurred and modified in an artistic way in order to create the illusion of anonymity of power.</a:t>
            </a:r>
          </a:p>
        </p:txBody>
      </p:sp>
    </p:spTree>
    <p:extLst>
      <p:ext uri="{BB962C8B-B14F-4D97-AF65-F5344CB8AC3E}">
        <p14:creationId xmlns:p14="http://schemas.microsoft.com/office/powerpoint/2010/main" val="302160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B31A-2FC9-C146-BEA1-4E499BD0D0F5}"/>
              </a:ext>
            </a:extLst>
          </p:cNvPr>
          <p:cNvSpPr>
            <a:spLocks noGrp="1"/>
          </p:cNvSpPr>
          <p:nvPr>
            <p:ph type="title"/>
          </p:nvPr>
        </p:nvSpPr>
        <p:spPr>
          <a:xfrm>
            <a:off x="804672" y="530182"/>
            <a:ext cx="4486656" cy="1141497"/>
          </a:xfrm>
        </p:spPr>
        <p:txBody>
          <a:bodyPr/>
          <a:lstStyle/>
          <a:p>
            <a:r>
              <a:rPr lang="en-US" dirty="0"/>
              <a:t>Design 4</a:t>
            </a:r>
          </a:p>
        </p:txBody>
      </p:sp>
      <p:pic>
        <p:nvPicPr>
          <p:cNvPr id="6" name="Content Placeholder 5" descr="A close up of a sign&#10;&#10;Description automatically generated">
            <a:extLst>
              <a:ext uri="{FF2B5EF4-FFF2-40B4-BE49-F238E27FC236}">
                <a16:creationId xmlns:a16="http://schemas.microsoft.com/office/drawing/2014/main" id="{A67E416E-7239-614C-B367-025E23CBD8CC}"/>
              </a:ext>
            </a:extLst>
          </p:cNvPr>
          <p:cNvPicPr>
            <a:picLocks noGrp="1" noChangeAspect="1"/>
          </p:cNvPicPr>
          <p:nvPr>
            <p:ph idx="1"/>
          </p:nvPr>
        </p:nvPicPr>
        <p:blipFill>
          <a:blip r:embed="rId2"/>
          <a:stretch>
            <a:fillRect/>
          </a:stretch>
        </p:blipFill>
        <p:spPr>
          <a:xfrm>
            <a:off x="6731191" y="1100931"/>
            <a:ext cx="4656137" cy="4656137"/>
          </a:xfrm>
        </p:spPr>
      </p:pic>
      <p:sp>
        <p:nvSpPr>
          <p:cNvPr id="4" name="Text Placeholder 3">
            <a:extLst>
              <a:ext uri="{FF2B5EF4-FFF2-40B4-BE49-F238E27FC236}">
                <a16:creationId xmlns:a16="http://schemas.microsoft.com/office/drawing/2014/main" id="{80A6FAC6-4609-C242-B45C-8E42541C08FD}"/>
              </a:ext>
            </a:extLst>
          </p:cNvPr>
          <p:cNvSpPr>
            <a:spLocks noGrp="1"/>
          </p:cNvSpPr>
          <p:nvPr>
            <p:ph type="body" sz="half" idx="2"/>
          </p:nvPr>
        </p:nvSpPr>
        <p:spPr>
          <a:xfrm>
            <a:off x="804672" y="1957388"/>
            <a:ext cx="4105656" cy="3786566"/>
          </a:xfrm>
        </p:spPr>
        <p:txBody>
          <a:bodyPr>
            <a:normAutofit/>
          </a:bodyPr>
          <a:lstStyle/>
          <a:p>
            <a:pPr algn="l"/>
            <a:r>
              <a:rPr lang="en-US" sz="1800" dirty="0"/>
              <a:t>Font: </a:t>
            </a:r>
            <a:r>
              <a:rPr lang="en-US" sz="1800" dirty="0" err="1"/>
              <a:t>Eordeoghlakat</a:t>
            </a:r>
            <a:r>
              <a:rPr lang="en-US" sz="1800" dirty="0"/>
              <a:t> Font</a:t>
            </a:r>
          </a:p>
          <a:p>
            <a:pPr algn="l"/>
            <a:r>
              <a:rPr lang="en-US" sz="1800" dirty="0"/>
              <a:t>Colours: Colours 3 and 4</a:t>
            </a:r>
          </a:p>
          <a:p>
            <a:pPr algn="l"/>
            <a:r>
              <a:rPr lang="en-US" sz="1800" dirty="0"/>
              <a:t>Resources: Figure 1(pixabay.com stock image)</a:t>
            </a:r>
          </a:p>
          <a:p>
            <a:pPr algn="l"/>
            <a:r>
              <a:rPr lang="en-US" sz="1800" dirty="0"/>
              <a:t>Idea: This idea has the same basic principal as design 3, however the text has been altered. The font colour has been changed to white to make it stand out above the riot officer, with a new font being used to compliment this colour changed. In addition, the text has been moved so that the riot officer is more easily visible.</a:t>
            </a:r>
          </a:p>
        </p:txBody>
      </p:sp>
    </p:spTree>
    <p:extLst>
      <p:ext uri="{BB962C8B-B14F-4D97-AF65-F5344CB8AC3E}">
        <p14:creationId xmlns:p14="http://schemas.microsoft.com/office/powerpoint/2010/main" val="44999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B31A-2FC9-C146-BEA1-4E499BD0D0F5}"/>
              </a:ext>
            </a:extLst>
          </p:cNvPr>
          <p:cNvSpPr>
            <a:spLocks noGrp="1"/>
          </p:cNvSpPr>
          <p:nvPr>
            <p:ph type="title"/>
          </p:nvPr>
        </p:nvSpPr>
        <p:spPr>
          <a:xfrm>
            <a:off x="804672" y="530182"/>
            <a:ext cx="4486656" cy="1141497"/>
          </a:xfrm>
        </p:spPr>
        <p:txBody>
          <a:bodyPr/>
          <a:lstStyle/>
          <a:p>
            <a:r>
              <a:rPr lang="en-US" dirty="0"/>
              <a:t>Design 5</a:t>
            </a:r>
          </a:p>
        </p:txBody>
      </p:sp>
      <p:sp>
        <p:nvSpPr>
          <p:cNvPr id="4" name="Text Placeholder 3">
            <a:extLst>
              <a:ext uri="{FF2B5EF4-FFF2-40B4-BE49-F238E27FC236}">
                <a16:creationId xmlns:a16="http://schemas.microsoft.com/office/drawing/2014/main" id="{80A6FAC6-4609-C242-B45C-8E42541C08FD}"/>
              </a:ext>
            </a:extLst>
          </p:cNvPr>
          <p:cNvSpPr>
            <a:spLocks noGrp="1"/>
          </p:cNvSpPr>
          <p:nvPr>
            <p:ph type="body" sz="half" idx="2"/>
          </p:nvPr>
        </p:nvSpPr>
        <p:spPr>
          <a:xfrm>
            <a:off x="804672" y="1957388"/>
            <a:ext cx="4105656" cy="4264214"/>
          </a:xfrm>
        </p:spPr>
        <p:txBody>
          <a:bodyPr>
            <a:normAutofit/>
          </a:bodyPr>
          <a:lstStyle/>
          <a:p>
            <a:pPr algn="l"/>
            <a:r>
              <a:rPr lang="en-US" sz="1800" dirty="0"/>
              <a:t>Font: </a:t>
            </a:r>
            <a:r>
              <a:rPr lang="en-US" sz="1800" dirty="0" err="1"/>
              <a:t>Eordeoghlakat</a:t>
            </a:r>
            <a:r>
              <a:rPr lang="en-US" sz="1800" dirty="0"/>
              <a:t> Font</a:t>
            </a:r>
          </a:p>
          <a:p>
            <a:pPr algn="l"/>
            <a:r>
              <a:rPr lang="en-US" sz="1800" dirty="0"/>
              <a:t>Colours: Colour 1</a:t>
            </a:r>
          </a:p>
          <a:p>
            <a:pPr algn="l"/>
            <a:r>
              <a:rPr lang="en-US" sz="1800" dirty="0"/>
              <a:t>Idea: This design was created as a simplistic alternative to the other logo/ design-based options, instead opting for a simple, text-based approach. The linking of the letters W and S is also used in order to give the band a more simplified, abbreviated logo for use on promotional material/ social media etc. The colour choice was made to make the text sharp and for it to catch the attention of a potential audience</a:t>
            </a:r>
          </a:p>
        </p:txBody>
      </p:sp>
      <p:pic>
        <p:nvPicPr>
          <p:cNvPr id="8" name="Content Placeholder 7" descr="A close up of a sign&#10;&#10;Description automatically generated">
            <a:extLst>
              <a:ext uri="{FF2B5EF4-FFF2-40B4-BE49-F238E27FC236}">
                <a16:creationId xmlns:a16="http://schemas.microsoft.com/office/drawing/2014/main" id="{70B04770-4909-AA4C-AC7E-F3F65C5F91CD}"/>
              </a:ext>
            </a:extLst>
          </p:cNvPr>
          <p:cNvPicPr>
            <a:picLocks noGrp="1" noChangeAspect="1"/>
          </p:cNvPicPr>
          <p:nvPr>
            <p:ph idx="1"/>
          </p:nvPr>
        </p:nvPicPr>
        <p:blipFill>
          <a:blip r:embed="rId2"/>
          <a:stretch>
            <a:fillRect/>
          </a:stretch>
        </p:blipFill>
        <p:spPr>
          <a:xfrm>
            <a:off x="6900674" y="1479739"/>
            <a:ext cx="4741863" cy="4741863"/>
          </a:xfrm>
        </p:spPr>
      </p:pic>
    </p:spTree>
    <p:extLst>
      <p:ext uri="{BB962C8B-B14F-4D97-AF65-F5344CB8AC3E}">
        <p14:creationId xmlns:p14="http://schemas.microsoft.com/office/powerpoint/2010/main" val="290118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B31A-2FC9-C146-BEA1-4E499BD0D0F5}"/>
              </a:ext>
            </a:extLst>
          </p:cNvPr>
          <p:cNvSpPr>
            <a:spLocks noGrp="1"/>
          </p:cNvSpPr>
          <p:nvPr>
            <p:ph type="title"/>
          </p:nvPr>
        </p:nvSpPr>
        <p:spPr>
          <a:xfrm>
            <a:off x="804672" y="530182"/>
            <a:ext cx="4486656" cy="1141497"/>
          </a:xfrm>
        </p:spPr>
        <p:txBody>
          <a:bodyPr/>
          <a:lstStyle/>
          <a:p>
            <a:r>
              <a:rPr lang="en-US" dirty="0"/>
              <a:t>Design 6</a:t>
            </a:r>
          </a:p>
        </p:txBody>
      </p:sp>
      <p:sp>
        <p:nvSpPr>
          <p:cNvPr id="4" name="Text Placeholder 3">
            <a:extLst>
              <a:ext uri="{FF2B5EF4-FFF2-40B4-BE49-F238E27FC236}">
                <a16:creationId xmlns:a16="http://schemas.microsoft.com/office/drawing/2014/main" id="{80A6FAC6-4609-C242-B45C-8E42541C08FD}"/>
              </a:ext>
            </a:extLst>
          </p:cNvPr>
          <p:cNvSpPr>
            <a:spLocks noGrp="1"/>
          </p:cNvSpPr>
          <p:nvPr>
            <p:ph type="body" sz="half" idx="2"/>
          </p:nvPr>
        </p:nvSpPr>
        <p:spPr>
          <a:xfrm>
            <a:off x="804672" y="1957388"/>
            <a:ext cx="4105656" cy="4264214"/>
          </a:xfrm>
        </p:spPr>
        <p:txBody>
          <a:bodyPr>
            <a:normAutofit lnSpcReduction="10000"/>
          </a:bodyPr>
          <a:lstStyle/>
          <a:p>
            <a:pPr algn="l"/>
            <a:r>
              <a:rPr lang="en-US" sz="1800" dirty="0"/>
              <a:t>Font: China Rocks Font</a:t>
            </a:r>
          </a:p>
          <a:p>
            <a:pPr algn="l"/>
            <a:r>
              <a:rPr lang="en-US" sz="1800" dirty="0"/>
              <a:t>Colours: Colours 2, 3, and 4</a:t>
            </a:r>
          </a:p>
          <a:p>
            <a:pPr algn="l"/>
            <a:r>
              <a:rPr lang="en-US" sz="1800" dirty="0"/>
              <a:t>Idea: This design is based heavily around the idea of a ‘capitalist establishment’ as shown by the use of green and the substitution of a dollar sign for the letter S. This creates a satirical approach as the band’s message is based around going against this establishment. In addition, the text is manipulated so that both words of the band name align and flow, and also to show that the system is (both literally through this design and metaphorically through the band’s music) is being tipped on its head.</a:t>
            </a:r>
          </a:p>
        </p:txBody>
      </p:sp>
      <p:pic>
        <p:nvPicPr>
          <p:cNvPr id="7" name="Content Placeholder 6" descr="A close up of a sign&#10;&#10;Description automatically generated">
            <a:extLst>
              <a:ext uri="{FF2B5EF4-FFF2-40B4-BE49-F238E27FC236}">
                <a16:creationId xmlns:a16="http://schemas.microsoft.com/office/drawing/2014/main" id="{A9DD1C1A-B2B6-CE40-9797-55D12688BB5B}"/>
              </a:ext>
            </a:extLst>
          </p:cNvPr>
          <p:cNvPicPr>
            <a:picLocks noGrp="1" noChangeAspect="1"/>
          </p:cNvPicPr>
          <p:nvPr>
            <p:ph idx="1"/>
          </p:nvPr>
        </p:nvPicPr>
        <p:blipFill>
          <a:blip r:embed="rId2"/>
          <a:stretch>
            <a:fillRect/>
          </a:stretch>
        </p:blipFill>
        <p:spPr>
          <a:xfrm>
            <a:off x="6516878" y="970047"/>
            <a:ext cx="4870450" cy="4870450"/>
          </a:xfrm>
        </p:spPr>
      </p:pic>
    </p:spTree>
    <p:extLst>
      <p:ext uri="{BB962C8B-B14F-4D97-AF65-F5344CB8AC3E}">
        <p14:creationId xmlns:p14="http://schemas.microsoft.com/office/powerpoint/2010/main" val="365547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AF2F-4118-A84F-B04C-02CE89AAD7CD}"/>
              </a:ext>
            </a:extLst>
          </p:cNvPr>
          <p:cNvSpPr>
            <a:spLocks noGrp="1"/>
          </p:cNvSpPr>
          <p:nvPr>
            <p:ph type="title"/>
          </p:nvPr>
        </p:nvSpPr>
        <p:spPr>
          <a:xfrm>
            <a:off x="2231136" y="2352502"/>
            <a:ext cx="7729728" cy="2152996"/>
          </a:xfrm>
        </p:spPr>
        <p:txBody>
          <a:bodyPr/>
          <a:lstStyle/>
          <a:p>
            <a:r>
              <a:rPr lang="en-US" dirty="0"/>
              <a:t>Thank you for listening, I will now hear any feedback or questions you may have.</a:t>
            </a:r>
          </a:p>
        </p:txBody>
      </p:sp>
    </p:spTree>
    <p:extLst>
      <p:ext uri="{BB962C8B-B14F-4D97-AF65-F5344CB8AC3E}">
        <p14:creationId xmlns:p14="http://schemas.microsoft.com/office/powerpoint/2010/main" val="146035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1E83-ABA4-A042-AA7C-06E8F1057EB9}"/>
              </a:ext>
            </a:extLst>
          </p:cNvPr>
          <p:cNvSpPr>
            <a:spLocks noGrp="1"/>
          </p:cNvSpPr>
          <p:nvPr>
            <p:ph type="title"/>
          </p:nvPr>
        </p:nvSpPr>
        <p:spPr/>
        <p:txBody>
          <a:bodyPr/>
          <a:lstStyle/>
          <a:p>
            <a:r>
              <a:rPr lang="en-US" dirty="0"/>
              <a:t>Stage 1: Pre-Production process</a:t>
            </a:r>
          </a:p>
        </p:txBody>
      </p:sp>
      <p:sp>
        <p:nvSpPr>
          <p:cNvPr id="3" name="Content Placeholder 2">
            <a:extLst>
              <a:ext uri="{FF2B5EF4-FFF2-40B4-BE49-F238E27FC236}">
                <a16:creationId xmlns:a16="http://schemas.microsoft.com/office/drawing/2014/main" id="{B4548DDF-EF4A-0846-8804-BE61ACEE7375}"/>
              </a:ext>
            </a:extLst>
          </p:cNvPr>
          <p:cNvSpPr>
            <a:spLocks noGrp="1"/>
          </p:cNvSpPr>
          <p:nvPr>
            <p:ph idx="1"/>
          </p:nvPr>
        </p:nvSpPr>
        <p:spPr>
          <a:xfrm>
            <a:off x="2231136" y="2638044"/>
            <a:ext cx="7729728" cy="3101983"/>
          </a:xfrm>
        </p:spPr>
        <p:txBody>
          <a:bodyPr/>
          <a:lstStyle/>
          <a:p>
            <a:r>
              <a:rPr lang="en-US" sz="2400" dirty="0"/>
              <a:t>The band’s genre will be alternate metal with an anti-establishment and pro-democracy messages.</a:t>
            </a:r>
          </a:p>
          <a:p>
            <a:r>
              <a:rPr lang="en-US" sz="2400" dirty="0"/>
              <a:t>The process began with rough sketches and drawings based on a conversation with the band.</a:t>
            </a:r>
          </a:p>
          <a:p>
            <a:r>
              <a:rPr lang="en-US" sz="2400" dirty="0"/>
              <a:t>Early suggestions from feedback related to the sketches indicated that the band favoured a grunge-</a:t>
            </a:r>
            <a:r>
              <a:rPr lang="en-US" sz="2400" dirty="0" err="1"/>
              <a:t>esque</a:t>
            </a:r>
            <a:r>
              <a:rPr lang="en-US" sz="2400" dirty="0"/>
              <a:t> look to the font and related imagery.</a:t>
            </a:r>
          </a:p>
          <a:p>
            <a:endParaRPr lang="en-US" dirty="0"/>
          </a:p>
          <a:p>
            <a:endParaRPr lang="en-US" dirty="0"/>
          </a:p>
        </p:txBody>
      </p:sp>
    </p:spTree>
    <p:extLst>
      <p:ext uri="{BB962C8B-B14F-4D97-AF65-F5344CB8AC3E}">
        <p14:creationId xmlns:p14="http://schemas.microsoft.com/office/powerpoint/2010/main" val="285161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EC3F-6718-AB4C-9AFF-21468A9BC701}"/>
              </a:ext>
            </a:extLst>
          </p:cNvPr>
          <p:cNvSpPr>
            <a:spLocks noGrp="1"/>
          </p:cNvSpPr>
          <p:nvPr>
            <p:ph type="title"/>
          </p:nvPr>
        </p:nvSpPr>
        <p:spPr/>
        <p:txBody>
          <a:bodyPr/>
          <a:lstStyle/>
          <a:p>
            <a:r>
              <a:rPr lang="en-US" dirty="0"/>
              <a:t>Stage 2: Fonts</a:t>
            </a:r>
          </a:p>
        </p:txBody>
      </p:sp>
      <p:sp>
        <p:nvSpPr>
          <p:cNvPr id="3" name="Content Placeholder 2">
            <a:extLst>
              <a:ext uri="{FF2B5EF4-FFF2-40B4-BE49-F238E27FC236}">
                <a16:creationId xmlns:a16="http://schemas.microsoft.com/office/drawing/2014/main" id="{7130CF11-F9EB-6041-9D90-417337058920}"/>
              </a:ext>
            </a:extLst>
          </p:cNvPr>
          <p:cNvSpPr>
            <a:spLocks noGrp="1"/>
          </p:cNvSpPr>
          <p:nvPr>
            <p:ph sz="half" idx="1"/>
          </p:nvPr>
        </p:nvSpPr>
        <p:spPr>
          <a:xfrm>
            <a:off x="557214" y="2638043"/>
            <a:ext cx="5296470" cy="3977069"/>
          </a:xfrm>
        </p:spPr>
        <p:txBody>
          <a:bodyPr/>
          <a:lstStyle/>
          <a:p>
            <a:pPr marL="0" indent="0">
              <a:buNone/>
            </a:pPr>
            <a:r>
              <a:rPr lang="en-US" sz="2400" dirty="0"/>
              <a:t>FONT 1: Chinese Rocks Font</a:t>
            </a:r>
          </a:p>
          <a:p>
            <a:pPr marL="0" indent="0">
              <a:buNone/>
            </a:pPr>
            <a:r>
              <a:rPr lang="en-US" sz="2400" dirty="0"/>
              <a:t>Font available online from: https://www.1001fonts.com/chinese-rocks-free-font.html </a:t>
            </a:r>
          </a:p>
          <a:p>
            <a:pPr marL="0" indent="0">
              <a:buNone/>
            </a:pPr>
            <a:r>
              <a:rPr lang="en-US" sz="2400" dirty="0"/>
              <a:t>License: Free for commercial use</a:t>
            </a:r>
          </a:p>
          <a:p>
            <a:pPr marL="0" indent="0">
              <a:buNone/>
            </a:pPr>
            <a:r>
              <a:rPr lang="en-US" sz="2400" dirty="0"/>
              <a:t>Example of Font 1:</a:t>
            </a:r>
          </a:p>
          <a:p>
            <a:pPr marL="0" indent="0">
              <a:buNone/>
            </a:pPr>
            <a:r>
              <a:rPr lang="en-US" sz="6000" dirty="0">
                <a:latin typeface="Chinese Rocks" pitchFamily="2" charset="77"/>
              </a:rPr>
              <a:t>Wisdom System</a:t>
            </a:r>
          </a:p>
          <a:p>
            <a:pPr marL="0" indent="0">
              <a:buNone/>
            </a:pPr>
            <a:endParaRPr lang="en-US" dirty="0"/>
          </a:p>
        </p:txBody>
      </p:sp>
      <p:sp>
        <p:nvSpPr>
          <p:cNvPr id="4" name="Content Placeholder 3">
            <a:extLst>
              <a:ext uri="{FF2B5EF4-FFF2-40B4-BE49-F238E27FC236}">
                <a16:creationId xmlns:a16="http://schemas.microsoft.com/office/drawing/2014/main" id="{C2B2CB94-E64A-E64D-8713-2F15625A19B4}"/>
              </a:ext>
            </a:extLst>
          </p:cNvPr>
          <p:cNvSpPr>
            <a:spLocks noGrp="1"/>
          </p:cNvSpPr>
          <p:nvPr>
            <p:ph sz="half" idx="2"/>
          </p:nvPr>
        </p:nvSpPr>
        <p:spPr>
          <a:xfrm>
            <a:off x="6338315" y="2638044"/>
            <a:ext cx="5296470" cy="3977068"/>
          </a:xfrm>
        </p:spPr>
        <p:txBody>
          <a:bodyPr/>
          <a:lstStyle/>
          <a:p>
            <a:pPr marL="0" indent="0">
              <a:buNone/>
            </a:pPr>
            <a:r>
              <a:rPr lang="en-US" sz="2400" dirty="0"/>
              <a:t>FONT 2: </a:t>
            </a:r>
            <a:r>
              <a:rPr lang="en-US" sz="2400" dirty="0" err="1"/>
              <a:t>Eordeoghlakat</a:t>
            </a:r>
            <a:r>
              <a:rPr lang="en-US" sz="2400" dirty="0"/>
              <a:t> Font</a:t>
            </a:r>
          </a:p>
          <a:p>
            <a:pPr marL="0" indent="0">
              <a:buNone/>
            </a:pPr>
            <a:r>
              <a:rPr lang="en-US" sz="2400" dirty="0"/>
              <a:t>Font available online from: https://www.1001fonts.com/eordeoghlakat-font.html</a:t>
            </a:r>
          </a:p>
          <a:p>
            <a:pPr marL="0" indent="0">
              <a:buNone/>
            </a:pPr>
            <a:r>
              <a:rPr lang="en-US" sz="2400" dirty="0"/>
              <a:t>License: Free for commercial use</a:t>
            </a:r>
          </a:p>
          <a:p>
            <a:pPr marL="0" indent="0">
              <a:buNone/>
            </a:pPr>
            <a:r>
              <a:rPr lang="en-US" sz="2400" dirty="0"/>
              <a:t>Example of Font 2:</a:t>
            </a:r>
          </a:p>
          <a:p>
            <a:pPr marL="0" indent="0">
              <a:buNone/>
            </a:pPr>
            <a:r>
              <a:rPr lang="en-US" sz="6000" dirty="0">
                <a:latin typeface="Eordeoghlakat" panose="020B0603050302020204" pitchFamily="34" charset="0"/>
              </a:rPr>
              <a:t>Wisdom System</a:t>
            </a:r>
          </a:p>
          <a:p>
            <a:pPr marL="0" indent="0">
              <a:buNone/>
            </a:pPr>
            <a:endParaRPr lang="en-US" dirty="0"/>
          </a:p>
        </p:txBody>
      </p:sp>
    </p:spTree>
    <p:extLst>
      <p:ext uri="{BB962C8B-B14F-4D97-AF65-F5344CB8AC3E}">
        <p14:creationId xmlns:p14="http://schemas.microsoft.com/office/powerpoint/2010/main" val="15746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1980-E96D-0D40-86AD-F3EF3232841E}"/>
              </a:ext>
            </a:extLst>
          </p:cNvPr>
          <p:cNvSpPr>
            <a:spLocks noGrp="1"/>
          </p:cNvSpPr>
          <p:nvPr>
            <p:ph type="title"/>
          </p:nvPr>
        </p:nvSpPr>
        <p:spPr>
          <a:xfrm>
            <a:off x="6900672" y="978776"/>
            <a:ext cx="4486656" cy="1174991"/>
          </a:xfrm>
        </p:spPr>
        <p:txBody>
          <a:bodyPr vert="horz" lIns="182880" tIns="182880" rIns="182880" bIns="182880" rtlCol="0" anchor="ctr">
            <a:normAutofit/>
          </a:bodyPr>
          <a:lstStyle/>
          <a:p>
            <a:r>
              <a:rPr lang="en-US" sz="2400" dirty="0">
                <a:solidFill>
                  <a:schemeClr val="tx1">
                    <a:lumMod val="85000"/>
                    <a:lumOff val="15000"/>
                  </a:schemeClr>
                </a:solidFill>
              </a:rPr>
              <a:t>Stage 3: Colours</a:t>
            </a:r>
          </a:p>
        </p:txBody>
      </p:sp>
      <p:pic>
        <p:nvPicPr>
          <p:cNvPr id="6" name="Picture Placeholder 5" descr="A screenshot of a cell phone&#10;&#10;Description automatically generated">
            <a:extLst>
              <a:ext uri="{FF2B5EF4-FFF2-40B4-BE49-F238E27FC236}">
                <a16:creationId xmlns:a16="http://schemas.microsoft.com/office/drawing/2014/main" id="{60302714-2004-7640-AD77-AEF2D442864B}"/>
              </a:ext>
            </a:extLst>
          </p:cNvPr>
          <p:cNvPicPr>
            <a:picLocks noGrp="1" noChangeAspect="1"/>
          </p:cNvPicPr>
          <p:nvPr>
            <p:ph type="pic" idx="1"/>
          </p:nvPr>
        </p:nvPicPr>
        <p:blipFill rotWithShape="1">
          <a:blip r:embed="rId3"/>
          <a:srcRect r="11248"/>
          <a:stretch/>
        </p:blipFill>
        <p:spPr>
          <a:xfrm>
            <a:off x="20" y="10"/>
            <a:ext cx="6086621" cy="6857990"/>
          </a:xfrm>
          <a:prstGeom prst="rect">
            <a:avLst/>
          </a:prstGeom>
        </p:spPr>
      </p:pic>
      <p:sp>
        <p:nvSpPr>
          <p:cNvPr id="4" name="Text Placeholder 3">
            <a:extLst>
              <a:ext uri="{FF2B5EF4-FFF2-40B4-BE49-F238E27FC236}">
                <a16:creationId xmlns:a16="http://schemas.microsoft.com/office/drawing/2014/main" id="{6E85E1D6-AF15-2640-A888-F2F69959F815}"/>
              </a:ext>
            </a:extLst>
          </p:cNvPr>
          <p:cNvSpPr>
            <a:spLocks noGrp="1"/>
          </p:cNvSpPr>
          <p:nvPr>
            <p:ph type="body" sz="half" idx="2"/>
          </p:nvPr>
        </p:nvSpPr>
        <p:spPr>
          <a:xfrm>
            <a:off x="6900672" y="2640692"/>
            <a:ext cx="4486656" cy="3255252"/>
          </a:xfrm>
        </p:spPr>
        <p:txBody>
          <a:bodyPr vert="horz" lIns="91440" tIns="45720" rIns="91440" bIns="45720" rtlCol="0">
            <a:normAutofit/>
          </a:bodyPr>
          <a:lstStyle/>
          <a:p>
            <a:pPr indent="-228600" algn="l">
              <a:buFont typeface="Arial" panose="020B0604020202020204" pitchFamily="34" charset="0"/>
              <a:buChar char="•"/>
            </a:pPr>
            <a:r>
              <a:rPr lang="en-US" sz="1800" dirty="0">
                <a:solidFill>
                  <a:schemeClr val="tx1">
                    <a:lumMod val="85000"/>
                    <a:lumOff val="15000"/>
                  </a:schemeClr>
                </a:solidFill>
              </a:rPr>
              <a:t>These colours were decided upon by the band’s suggestions as well as thoughts on which colours may suit the views/ genre/ themes of the band.</a:t>
            </a:r>
          </a:p>
          <a:p>
            <a:pPr indent="-228600" algn="l">
              <a:buFont typeface="Arial" panose="020B0604020202020204" pitchFamily="34" charset="0"/>
              <a:buChar char="•"/>
            </a:pPr>
            <a:r>
              <a:rPr lang="en-US" sz="1800" dirty="0">
                <a:solidFill>
                  <a:schemeClr val="tx1">
                    <a:lumMod val="85000"/>
                    <a:lumOff val="15000"/>
                  </a:schemeClr>
                </a:solidFill>
              </a:rPr>
              <a:t>Initially, colour 2 was chosen as an alternative to colour 1.</a:t>
            </a:r>
          </a:p>
          <a:p>
            <a:pPr indent="-228600" algn="l">
              <a:buFont typeface="Arial" panose="020B0604020202020204" pitchFamily="34" charset="0"/>
              <a:buChar char="•"/>
            </a:pPr>
            <a:r>
              <a:rPr lang="en-US" sz="1800" dirty="0">
                <a:solidFill>
                  <a:schemeClr val="tx1">
                    <a:lumMod val="85000"/>
                    <a:lumOff val="15000"/>
                  </a:schemeClr>
                </a:solidFill>
              </a:rPr>
              <a:t>One logo design was also specifically designed to suit each of colour 1 and colour 2, with colours 3 and 4 being used as staples throughout all designs.</a:t>
            </a:r>
          </a:p>
        </p:txBody>
      </p:sp>
    </p:spTree>
    <p:extLst>
      <p:ext uri="{BB962C8B-B14F-4D97-AF65-F5344CB8AC3E}">
        <p14:creationId xmlns:p14="http://schemas.microsoft.com/office/powerpoint/2010/main" val="151120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2A95-8347-8C46-A3A3-6BDB03A3F4CC}"/>
              </a:ext>
            </a:extLst>
          </p:cNvPr>
          <p:cNvSpPr>
            <a:spLocks noGrp="1"/>
          </p:cNvSpPr>
          <p:nvPr>
            <p:ph type="title"/>
          </p:nvPr>
        </p:nvSpPr>
        <p:spPr>
          <a:xfrm>
            <a:off x="804672" y="1059919"/>
            <a:ext cx="4486656" cy="1141497"/>
          </a:xfrm>
        </p:spPr>
        <p:txBody>
          <a:bodyPr/>
          <a:lstStyle/>
          <a:p>
            <a:r>
              <a:rPr lang="en-US" dirty="0"/>
              <a:t>Stage 4: Licensing</a:t>
            </a:r>
          </a:p>
        </p:txBody>
      </p:sp>
      <p:sp>
        <p:nvSpPr>
          <p:cNvPr id="3" name="Content Placeholder 2">
            <a:extLst>
              <a:ext uri="{FF2B5EF4-FFF2-40B4-BE49-F238E27FC236}">
                <a16:creationId xmlns:a16="http://schemas.microsoft.com/office/drawing/2014/main" id="{7A21B70E-0C3A-564B-AF68-139EA9ABD599}"/>
              </a:ext>
            </a:extLst>
          </p:cNvPr>
          <p:cNvSpPr>
            <a:spLocks noGrp="1"/>
          </p:cNvSpPr>
          <p:nvPr>
            <p:ph idx="1"/>
          </p:nvPr>
        </p:nvSpPr>
        <p:spPr/>
        <p:txBody>
          <a:bodyPr>
            <a:normAutofit fontScale="92500"/>
          </a:bodyPr>
          <a:lstStyle/>
          <a:p>
            <a:r>
              <a:rPr lang="en-US" sz="2400" dirty="0"/>
              <a:t>All items used (fonts, stock images, etc.) have been checked to ensure that the licensing specifies that commercial use is accepted.</a:t>
            </a:r>
          </a:p>
          <a:p>
            <a:r>
              <a:rPr lang="en-US" sz="2400" dirty="0"/>
              <a:t>For 2 of the designs, a stock image (Figure 1) was used from pixabay.com. This was used in a transformative capacity which, alongside commercial use, is accepted under the Pixabay license. No attribution is required. </a:t>
            </a:r>
            <a:r>
              <a:rPr lang="en-GB" sz="2400" dirty="0"/>
              <a:t>https://pixabay.com/service/license/</a:t>
            </a:r>
          </a:p>
          <a:p>
            <a:r>
              <a:rPr lang="en-GB" sz="2400" dirty="0"/>
              <a:t>All fonts were checked for licensing and were available for free commercial use. See fonts slide for more details.</a:t>
            </a:r>
          </a:p>
          <a:p>
            <a:endParaRPr lang="en-GB" dirty="0"/>
          </a:p>
          <a:p>
            <a:endParaRPr lang="en-GB" dirty="0"/>
          </a:p>
          <a:p>
            <a:endParaRPr lang="en-US" dirty="0"/>
          </a:p>
        </p:txBody>
      </p:sp>
      <p:sp>
        <p:nvSpPr>
          <p:cNvPr id="4" name="Text Placeholder 3">
            <a:extLst>
              <a:ext uri="{FF2B5EF4-FFF2-40B4-BE49-F238E27FC236}">
                <a16:creationId xmlns:a16="http://schemas.microsoft.com/office/drawing/2014/main" id="{89380CCE-3F3F-7C4C-A574-56E0EED4990B}"/>
              </a:ext>
            </a:extLst>
          </p:cNvPr>
          <p:cNvSpPr>
            <a:spLocks noGrp="1"/>
          </p:cNvSpPr>
          <p:nvPr>
            <p:ph type="body" sz="half" idx="2"/>
          </p:nvPr>
        </p:nvSpPr>
        <p:spPr>
          <a:xfrm>
            <a:off x="1112615" y="5627845"/>
            <a:ext cx="3870770" cy="514729"/>
          </a:xfrm>
        </p:spPr>
        <p:txBody>
          <a:bodyPr>
            <a:normAutofit lnSpcReduction="10000"/>
          </a:bodyPr>
          <a:lstStyle/>
          <a:p>
            <a:r>
              <a:rPr lang="en-US" dirty="0"/>
              <a:t>Figure 1: A stock image of Riot Police from pixabay.com, free for commercial use.</a:t>
            </a:r>
          </a:p>
        </p:txBody>
      </p:sp>
      <p:pic>
        <p:nvPicPr>
          <p:cNvPr id="6" name="Picture 5" descr="A person wearing a helmet&#10;&#10;Description automatically generated">
            <a:extLst>
              <a:ext uri="{FF2B5EF4-FFF2-40B4-BE49-F238E27FC236}">
                <a16:creationId xmlns:a16="http://schemas.microsoft.com/office/drawing/2014/main" id="{2E64E635-8EF3-7645-AD97-FB6906BC6C78}"/>
              </a:ext>
            </a:extLst>
          </p:cNvPr>
          <p:cNvPicPr>
            <a:picLocks noChangeAspect="1"/>
          </p:cNvPicPr>
          <p:nvPr/>
        </p:nvPicPr>
        <p:blipFill>
          <a:blip r:embed="rId2"/>
          <a:stretch>
            <a:fillRect/>
          </a:stretch>
        </p:blipFill>
        <p:spPr>
          <a:xfrm>
            <a:off x="1046132" y="2650902"/>
            <a:ext cx="3937253" cy="2952940"/>
          </a:xfrm>
          <a:prstGeom prst="rect">
            <a:avLst/>
          </a:prstGeom>
        </p:spPr>
      </p:pic>
    </p:spTree>
    <p:extLst>
      <p:ext uri="{BB962C8B-B14F-4D97-AF65-F5344CB8AC3E}">
        <p14:creationId xmlns:p14="http://schemas.microsoft.com/office/powerpoint/2010/main" val="65998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6FEB-FB48-024A-A432-BA1B8EED8228}"/>
              </a:ext>
            </a:extLst>
          </p:cNvPr>
          <p:cNvSpPr>
            <a:spLocks noGrp="1"/>
          </p:cNvSpPr>
          <p:nvPr>
            <p:ph type="title"/>
          </p:nvPr>
        </p:nvSpPr>
        <p:spPr/>
        <p:txBody>
          <a:bodyPr/>
          <a:lstStyle/>
          <a:p>
            <a:r>
              <a:rPr lang="en-US" dirty="0"/>
              <a:t>Stage 5: Production</a:t>
            </a:r>
          </a:p>
        </p:txBody>
      </p:sp>
      <p:sp>
        <p:nvSpPr>
          <p:cNvPr id="3" name="Content Placeholder 2">
            <a:extLst>
              <a:ext uri="{FF2B5EF4-FFF2-40B4-BE49-F238E27FC236}">
                <a16:creationId xmlns:a16="http://schemas.microsoft.com/office/drawing/2014/main" id="{21C2268B-C663-A841-BA7F-469015A90300}"/>
              </a:ext>
            </a:extLst>
          </p:cNvPr>
          <p:cNvSpPr>
            <a:spLocks noGrp="1"/>
          </p:cNvSpPr>
          <p:nvPr>
            <p:ph idx="1"/>
          </p:nvPr>
        </p:nvSpPr>
        <p:spPr/>
        <p:txBody>
          <a:bodyPr>
            <a:normAutofit/>
          </a:bodyPr>
          <a:lstStyle/>
          <a:p>
            <a:r>
              <a:rPr lang="en-US" sz="2400" dirty="0"/>
              <a:t>Each design was created using Adobe Photoshop CC 2018</a:t>
            </a:r>
          </a:p>
          <a:p>
            <a:r>
              <a:rPr lang="en-US" sz="2400" dirty="0"/>
              <a:t>Each design was created as a 400x400 pixel image</a:t>
            </a:r>
          </a:p>
          <a:p>
            <a:r>
              <a:rPr lang="en-US" sz="2400" dirty="0"/>
              <a:t>Each design was rendered as a PNG image with background transparency, allowing for use on promotional material etc.</a:t>
            </a:r>
          </a:p>
        </p:txBody>
      </p:sp>
    </p:spTree>
    <p:extLst>
      <p:ext uri="{BB962C8B-B14F-4D97-AF65-F5344CB8AC3E}">
        <p14:creationId xmlns:p14="http://schemas.microsoft.com/office/powerpoint/2010/main" val="349045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9891-07F1-744F-B6A8-2CC55232D0E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400">
                <a:solidFill>
                  <a:srgbClr val="262626"/>
                </a:solidFill>
              </a:rPr>
              <a:t>Stage 6: logo designs and reasonings</a:t>
            </a:r>
          </a:p>
        </p:txBody>
      </p:sp>
      <p:sp>
        <p:nvSpPr>
          <p:cNvPr id="9" name="Rectangle 8">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988CCF75-B5DE-ED49-9431-3D86EDC9AA78}"/>
              </a:ext>
            </a:extLst>
          </p:cNvPr>
          <p:cNvPicPr>
            <a:picLocks noChangeAspect="1"/>
          </p:cNvPicPr>
          <p:nvPr/>
        </p:nvPicPr>
        <p:blipFill>
          <a:blip r:embed="rId2"/>
          <a:stretch>
            <a:fillRect/>
          </a:stretch>
        </p:blipFill>
        <p:spPr>
          <a:xfrm>
            <a:off x="5294376" y="1183192"/>
            <a:ext cx="6257544" cy="4176909"/>
          </a:xfrm>
          <a:prstGeom prst="rect">
            <a:avLst/>
          </a:prstGeom>
        </p:spPr>
      </p:pic>
    </p:spTree>
    <p:extLst>
      <p:ext uri="{BB962C8B-B14F-4D97-AF65-F5344CB8AC3E}">
        <p14:creationId xmlns:p14="http://schemas.microsoft.com/office/powerpoint/2010/main" val="57742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1D38-1B46-154E-A810-8CCAAC5FED71}"/>
              </a:ext>
            </a:extLst>
          </p:cNvPr>
          <p:cNvSpPr>
            <a:spLocks noGrp="1"/>
          </p:cNvSpPr>
          <p:nvPr>
            <p:ph type="title"/>
          </p:nvPr>
        </p:nvSpPr>
        <p:spPr>
          <a:xfrm>
            <a:off x="639762" y="308150"/>
            <a:ext cx="4486656" cy="1141497"/>
          </a:xfrm>
        </p:spPr>
        <p:txBody>
          <a:bodyPr/>
          <a:lstStyle/>
          <a:p>
            <a:r>
              <a:rPr lang="en-US"/>
              <a:t>Design 1</a:t>
            </a:r>
            <a:endParaRPr lang="en-US" dirty="0"/>
          </a:p>
        </p:txBody>
      </p:sp>
      <p:pic>
        <p:nvPicPr>
          <p:cNvPr id="6" name="Content Placeholder 5" descr="A close up of a sign&#10;&#10;Description automatically generated">
            <a:extLst>
              <a:ext uri="{FF2B5EF4-FFF2-40B4-BE49-F238E27FC236}">
                <a16:creationId xmlns:a16="http://schemas.microsoft.com/office/drawing/2014/main" id="{5E53A313-3ABF-CF41-A990-FE3F612CFCAE}"/>
              </a:ext>
            </a:extLst>
          </p:cNvPr>
          <p:cNvPicPr>
            <a:picLocks noGrp="1" noChangeAspect="1"/>
          </p:cNvPicPr>
          <p:nvPr>
            <p:ph idx="1"/>
          </p:nvPr>
        </p:nvPicPr>
        <p:blipFill>
          <a:blip r:embed="rId3"/>
          <a:stretch>
            <a:fillRect/>
          </a:stretch>
        </p:blipFill>
        <p:spPr>
          <a:xfrm>
            <a:off x="6735763" y="1020763"/>
            <a:ext cx="4816475" cy="4816475"/>
          </a:xfrm>
        </p:spPr>
      </p:pic>
      <p:sp>
        <p:nvSpPr>
          <p:cNvPr id="4" name="Text Placeholder 3">
            <a:extLst>
              <a:ext uri="{FF2B5EF4-FFF2-40B4-BE49-F238E27FC236}">
                <a16:creationId xmlns:a16="http://schemas.microsoft.com/office/drawing/2014/main" id="{DB7A24B9-2136-E947-A345-032918040F38}"/>
              </a:ext>
            </a:extLst>
          </p:cNvPr>
          <p:cNvSpPr>
            <a:spLocks noGrp="1"/>
          </p:cNvSpPr>
          <p:nvPr>
            <p:ph type="body" sz="half" idx="2"/>
          </p:nvPr>
        </p:nvSpPr>
        <p:spPr>
          <a:xfrm>
            <a:off x="639762" y="1543792"/>
            <a:ext cx="4270566" cy="4200162"/>
          </a:xfrm>
        </p:spPr>
        <p:txBody>
          <a:bodyPr>
            <a:normAutofit/>
          </a:bodyPr>
          <a:lstStyle/>
          <a:p>
            <a:pPr algn="l"/>
            <a:r>
              <a:rPr lang="en-US" sz="1800" dirty="0"/>
              <a:t>Font: China Rocks Font</a:t>
            </a:r>
          </a:p>
          <a:p>
            <a:pPr algn="l"/>
            <a:r>
              <a:rPr lang="en-US" sz="1800" dirty="0"/>
              <a:t>Colours: Colours 1, 3, and 4</a:t>
            </a:r>
          </a:p>
          <a:p>
            <a:pPr algn="l"/>
            <a:r>
              <a:rPr lang="en-US" sz="1800" dirty="0"/>
              <a:t>Idea: This design was based on a grunge/ anti-establishment idea of graffiti and street art to represent not only the ideologies of the band, but also to create a sense of authenticity. The ‘spray-paint’ style in the background not only adds colour, making this logo stand out, but also creates a sense of rebellion which is one of the band’s main ideologies.</a:t>
            </a:r>
          </a:p>
        </p:txBody>
      </p:sp>
    </p:spTree>
    <p:extLst>
      <p:ext uri="{BB962C8B-B14F-4D97-AF65-F5344CB8AC3E}">
        <p14:creationId xmlns:p14="http://schemas.microsoft.com/office/powerpoint/2010/main" val="149771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73A2-1B31-E14E-8AD6-5023A1DB545F}"/>
              </a:ext>
            </a:extLst>
          </p:cNvPr>
          <p:cNvSpPr>
            <a:spLocks noGrp="1"/>
          </p:cNvSpPr>
          <p:nvPr>
            <p:ph type="title"/>
          </p:nvPr>
        </p:nvSpPr>
        <p:spPr>
          <a:xfrm>
            <a:off x="804672" y="417055"/>
            <a:ext cx="4486656" cy="1141497"/>
          </a:xfrm>
        </p:spPr>
        <p:txBody>
          <a:bodyPr/>
          <a:lstStyle/>
          <a:p>
            <a:r>
              <a:rPr lang="en-US" dirty="0"/>
              <a:t>Design 2</a:t>
            </a:r>
          </a:p>
        </p:txBody>
      </p:sp>
      <p:pic>
        <p:nvPicPr>
          <p:cNvPr id="6" name="Content Placeholder 5" descr="A close up of a sign&#10;&#10;Description automatically generated">
            <a:extLst>
              <a:ext uri="{FF2B5EF4-FFF2-40B4-BE49-F238E27FC236}">
                <a16:creationId xmlns:a16="http://schemas.microsoft.com/office/drawing/2014/main" id="{5496F412-4F70-1941-85AA-2BC705D4C90B}"/>
              </a:ext>
            </a:extLst>
          </p:cNvPr>
          <p:cNvPicPr>
            <a:picLocks noGrp="1" noChangeAspect="1"/>
          </p:cNvPicPr>
          <p:nvPr>
            <p:ph idx="1"/>
          </p:nvPr>
        </p:nvPicPr>
        <p:blipFill>
          <a:blip r:embed="rId2"/>
          <a:stretch>
            <a:fillRect/>
          </a:stretch>
        </p:blipFill>
        <p:spPr>
          <a:xfrm>
            <a:off x="6631178" y="987804"/>
            <a:ext cx="4756150" cy="4756150"/>
          </a:xfrm>
        </p:spPr>
      </p:pic>
      <p:sp>
        <p:nvSpPr>
          <p:cNvPr id="4" name="Text Placeholder 3">
            <a:extLst>
              <a:ext uri="{FF2B5EF4-FFF2-40B4-BE49-F238E27FC236}">
                <a16:creationId xmlns:a16="http://schemas.microsoft.com/office/drawing/2014/main" id="{64C63B78-1E53-4E41-ADB9-769C5B4491E6}"/>
              </a:ext>
            </a:extLst>
          </p:cNvPr>
          <p:cNvSpPr>
            <a:spLocks noGrp="1"/>
          </p:cNvSpPr>
          <p:nvPr>
            <p:ph type="body" sz="half" idx="2"/>
          </p:nvPr>
        </p:nvSpPr>
        <p:spPr>
          <a:xfrm>
            <a:off x="804672" y="1858406"/>
            <a:ext cx="4486656" cy="4756150"/>
          </a:xfrm>
        </p:spPr>
        <p:txBody>
          <a:bodyPr>
            <a:normAutofit/>
          </a:bodyPr>
          <a:lstStyle/>
          <a:p>
            <a:pPr algn="l"/>
            <a:r>
              <a:rPr lang="en-US" sz="1800" dirty="0"/>
              <a:t>Font: China Rocks Font</a:t>
            </a:r>
          </a:p>
          <a:p>
            <a:pPr algn="l"/>
            <a:r>
              <a:rPr lang="en-US" sz="1800" dirty="0"/>
              <a:t>Colours: Colours 2, 3, and 4</a:t>
            </a:r>
          </a:p>
          <a:p>
            <a:pPr algn="l"/>
            <a:r>
              <a:rPr lang="en-US" sz="1800" dirty="0"/>
              <a:t>Idea: This design idea is virtually the same as design 1, however early impressions of design 1 showed that the red ‘spray-paint’ design looked more like blood, which would give the wrong impression about the band and potentially show them as a ‘violent and dangerous’ group. This recolouring represents another typical street art colour.</a:t>
            </a:r>
          </a:p>
          <a:p>
            <a:endParaRPr lang="en-US" dirty="0"/>
          </a:p>
        </p:txBody>
      </p:sp>
    </p:spTree>
    <p:extLst>
      <p:ext uri="{BB962C8B-B14F-4D97-AF65-F5344CB8AC3E}">
        <p14:creationId xmlns:p14="http://schemas.microsoft.com/office/powerpoint/2010/main" val="310373071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969</Words>
  <Application>Microsoft Macintosh PowerPoint</Application>
  <PresentationFormat>Widescreen</PresentationFormat>
  <Paragraphs>63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Chinese Rocks</vt:lpstr>
      <vt:lpstr>Eordeoghlakat</vt:lpstr>
      <vt:lpstr>Gill Sans MT</vt:lpstr>
      <vt:lpstr>Parcel</vt:lpstr>
      <vt:lpstr>‘Wisdom system’ band design project information</vt:lpstr>
      <vt:lpstr>Stage 1: Pre-Production process</vt:lpstr>
      <vt:lpstr>Stage 2: Fonts</vt:lpstr>
      <vt:lpstr>Stage 3: Colours</vt:lpstr>
      <vt:lpstr>Stage 4: Licensing</vt:lpstr>
      <vt:lpstr>Stage 5: Production</vt:lpstr>
      <vt:lpstr>Stage 6: logo designs and reasonings</vt:lpstr>
      <vt:lpstr>Design 1</vt:lpstr>
      <vt:lpstr>Design 2</vt:lpstr>
      <vt:lpstr>Design 3</vt:lpstr>
      <vt:lpstr>Design 4</vt:lpstr>
      <vt:lpstr>Design 5</vt:lpstr>
      <vt:lpstr>Design 6</vt:lpstr>
      <vt:lpstr>Thank you for listening, I will now hear any feedback or questions you may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‘Wisdom system’ band design project information</dc:title>
  <dc:creator>Benjamin Mullins</dc:creator>
  <cp:lastModifiedBy>Benjamin Mullins</cp:lastModifiedBy>
  <cp:revision>5</cp:revision>
  <dcterms:created xsi:type="dcterms:W3CDTF">2020-03-14T16:00:31Z</dcterms:created>
  <dcterms:modified xsi:type="dcterms:W3CDTF">2020-03-14T23:09:03Z</dcterms:modified>
</cp:coreProperties>
</file>